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5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2" r:id="rId4"/>
    <p:sldId id="475" r:id="rId5"/>
    <p:sldId id="268" r:id="rId6"/>
    <p:sldId id="265" r:id="rId7"/>
    <p:sldId id="263" r:id="rId8"/>
    <p:sldId id="270" r:id="rId9"/>
    <p:sldId id="467" r:id="rId10"/>
    <p:sldId id="474" r:id="rId11"/>
    <p:sldId id="279" r:id="rId12"/>
    <p:sldId id="282" r:id="rId13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59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9F858-155D-4FF2-AD1E-78CBDCF4DD0C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BF3507-29FE-441A-A19E-39AE7A99C103}">
      <dgm:prSet phldrT="[Text]" custT="1"/>
      <dgm:spPr/>
      <dgm:t>
        <a:bodyPr/>
        <a:lstStyle/>
        <a:p>
          <a:pPr algn="l"/>
          <a:r>
            <a:rPr lang="en-US" sz="900" b="1" dirty="0"/>
            <a:t>Online UPS</a:t>
          </a:r>
        </a:p>
      </dgm:t>
    </dgm:pt>
    <dgm:pt modelId="{AC9D4BAE-3450-4D31-A694-D261AD126431}" type="parTrans" cxnId="{7F5795DE-A465-4A26-9788-F8163712438C}">
      <dgm:prSet/>
      <dgm:spPr/>
      <dgm:t>
        <a:bodyPr/>
        <a:lstStyle/>
        <a:p>
          <a:endParaRPr lang="en-US"/>
        </a:p>
      </dgm:t>
    </dgm:pt>
    <dgm:pt modelId="{843B000B-DFBE-43CE-B799-0B5C286EE33A}" type="sibTrans" cxnId="{7F5795DE-A465-4A26-9788-F8163712438C}">
      <dgm:prSet/>
      <dgm:spPr/>
      <dgm:t>
        <a:bodyPr/>
        <a:lstStyle/>
        <a:p>
          <a:endParaRPr lang="en-US"/>
        </a:p>
      </dgm:t>
    </dgm:pt>
    <dgm:pt modelId="{0327A9BF-64C9-47BD-B974-88452D616C33}">
      <dgm:prSet phldrT="[Text]" custT="1"/>
      <dgm:spPr/>
      <dgm:t>
        <a:bodyPr/>
        <a:lstStyle/>
        <a:p>
          <a:pPr algn="l"/>
          <a:r>
            <a:rPr lang="en-US" sz="900" b="1" dirty="0"/>
            <a:t>Line Interactive UPS</a:t>
          </a:r>
        </a:p>
      </dgm:t>
    </dgm:pt>
    <dgm:pt modelId="{0D3155D5-AD3E-4D98-8740-F67795D6ED72}" type="parTrans" cxnId="{BF0A1B51-5A0A-49CE-803B-26A0D7B0DF5F}">
      <dgm:prSet/>
      <dgm:spPr/>
      <dgm:t>
        <a:bodyPr/>
        <a:lstStyle/>
        <a:p>
          <a:endParaRPr lang="en-US"/>
        </a:p>
      </dgm:t>
    </dgm:pt>
    <dgm:pt modelId="{748CDA32-2B65-4260-8A9B-ED8074E9AF59}" type="sibTrans" cxnId="{BF0A1B51-5A0A-49CE-803B-26A0D7B0DF5F}">
      <dgm:prSet/>
      <dgm:spPr/>
      <dgm:t>
        <a:bodyPr/>
        <a:lstStyle/>
        <a:p>
          <a:endParaRPr lang="en-US"/>
        </a:p>
      </dgm:t>
    </dgm:pt>
    <dgm:pt modelId="{48B0F485-3F23-4DAF-A209-D16660E9849E}">
      <dgm:prSet phldrT="[Text]" custT="1"/>
      <dgm:spPr/>
      <dgm:t>
        <a:bodyPr/>
        <a:lstStyle/>
        <a:p>
          <a:pPr algn="l"/>
          <a:r>
            <a:rPr lang="en-US" sz="900" b="1" dirty="0"/>
            <a:t>Standby UPS</a:t>
          </a:r>
        </a:p>
      </dgm:t>
    </dgm:pt>
    <dgm:pt modelId="{7C7BD0E1-87FA-4F89-803E-2971413CD4A4}" type="parTrans" cxnId="{C9A6EADA-A964-44DD-AD34-61D256C0F21C}">
      <dgm:prSet/>
      <dgm:spPr/>
      <dgm:t>
        <a:bodyPr/>
        <a:lstStyle/>
        <a:p>
          <a:endParaRPr lang="en-US"/>
        </a:p>
      </dgm:t>
    </dgm:pt>
    <dgm:pt modelId="{F1BF11BB-E24F-4BBF-9F35-A929C46470D3}" type="sibTrans" cxnId="{C9A6EADA-A964-44DD-AD34-61D256C0F21C}">
      <dgm:prSet/>
      <dgm:spPr/>
      <dgm:t>
        <a:bodyPr/>
        <a:lstStyle/>
        <a:p>
          <a:endParaRPr lang="en-US"/>
        </a:p>
      </dgm:t>
    </dgm:pt>
    <dgm:pt modelId="{0BF040BD-DC00-43CD-AD2F-09987C5F9660}">
      <dgm:prSet phldrT="[Text]" custT="1"/>
      <dgm:spPr/>
      <dgm:t>
        <a:bodyPr/>
        <a:lstStyle/>
        <a:p>
          <a:pPr algn="l"/>
          <a:r>
            <a:rPr lang="en-US" sz="900" b="1" dirty="0"/>
            <a:t>AC Line Sag Corrector</a:t>
          </a:r>
        </a:p>
      </dgm:t>
    </dgm:pt>
    <dgm:pt modelId="{ED6F8A25-E128-43E3-81D2-9DD5A71B9033}" type="parTrans" cxnId="{728EA972-21F3-45B0-9835-FD1E74431B3C}">
      <dgm:prSet/>
      <dgm:spPr/>
      <dgm:t>
        <a:bodyPr/>
        <a:lstStyle/>
        <a:p>
          <a:endParaRPr lang="en-US"/>
        </a:p>
      </dgm:t>
    </dgm:pt>
    <dgm:pt modelId="{6C4A2A10-F4C4-4529-BBC7-4BA2926A7E2E}" type="sibTrans" cxnId="{728EA972-21F3-45B0-9835-FD1E74431B3C}">
      <dgm:prSet/>
      <dgm:spPr/>
      <dgm:t>
        <a:bodyPr/>
        <a:lstStyle/>
        <a:p>
          <a:endParaRPr lang="en-US"/>
        </a:p>
      </dgm:t>
    </dgm:pt>
    <dgm:pt modelId="{578D0C4A-CA61-40D7-B296-1F1AEAF2E46B}">
      <dgm:prSet phldrT="[Text]" custT="1"/>
      <dgm:spPr/>
      <dgm:t>
        <a:bodyPr/>
        <a:lstStyle/>
        <a:p>
          <a:r>
            <a:rPr lang="en-US" sz="900" b="1" dirty="0"/>
            <a:t>Flywheels</a:t>
          </a:r>
        </a:p>
      </dgm:t>
    </dgm:pt>
    <dgm:pt modelId="{B04A385E-5CB2-4F20-B647-F5FD1FCAEEF6}" type="parTrans" cxnId="{C7508A74-F77A-4D2D-81FF-616607F31FD2}">
      <dgm:prSet/>
      <dgm:spPr/>
      <dgm:t>
        <a:bodyPr/>
        <a:lstStyle/>
        <a:p>
          <a:endParaRPr lang="en-US"/>
        </a:p>
      </dgm:t>
    </dgm:pt>
    <dgm:pt modelId="{C1B0F22F-402A-41F8-8946-2D3E70FFCCE5}" type="sibTrans" cxnId="{C7508A74-F77A-4D2D-81FF-616607F31FD2}">
      <dgm:prSet/>
      <dgm:spPr/>
      <dgm:t>
        <a:bodyPr/>
        <a:lstStyle/>
        <a:p>
          <a:endParaRPr lang="en-US"/>
        </a:p>
      </dgm:t>
    </dgm:pt>
    <dgm:pt modelId="{0ACE01F8-8686-4F1E-88C3-51A4B3568C21}">
      <dgm:prSet phldrT="[Text]" custT="1"/>
      <dgm:spPr/>
      <dgm:t>
        <a:bodyPr/>
        <a:lstStyle/>
        <a:p>
          <a:r>
            <a:rPr lang="en-US" sz="900" b="1" dirty="0"/>
            <a:t>VFD Active Front Ends</a:t>
          </a:r>
        </a:p>
      </dgm:t>
    </dgm:pt>
    <dgm:pt modelId="{00C47CCC-BFC9-4B50-96EC-022DF2C4C497}" type="parTrans" cxnId="{D9EC5516-1099-42B3-8C43-86C3C1986365}">
      <dgm:prSet/>
      <dgm:spPr/>
      <dgm:t>
        <a:bodyPr/>
        <a:lstStyle/>
        <a:p>
          <a:endParaRPr lang="en-US"/>
        </a:p>
      </dgm:t>
    </dgm:pt>
    <dgm:pt modelId="{62C93E93-E098-47B3-AE74-2DB01715A681}" type="sibTrans" cxnId="{D9EC5516-1099-42B3-8C43-86C3C1986365}">
      <dgm:prSet/>
      <dgm:spPr/>
      <dgm:t>
        <a:bodyPr/>
        <a:lstStyle/>
        <a:p>
          <a:endParaRPr lang="en-US"/>
        </a:p>
      </dgm:t>
    </dgm:pt>
    <dgm:pt modelId="{C029BF2E-71D1-43AC-83F8-B06AB5EBE24D}">
      <dgm:prSet phldrT="[Text]" custT="1"/>
      <dgm:spPr/>
      <dgm:t>
        <a:bodyPr/>
        <a:lstStyle/>
        <a:p>
          <a:r>
            <a:rPr lang="en-US" sz="800" b="1" dirty="0"/>
            <a:t>Excessive Energy Used During Normal Operation Due to Passing All AC Power to VFD Input.</a:t>
          </a:r>
        </a:p>
      </dgm:t>
    </dgm:pt>
    <dgm:pt modelId="{7B63D8C5-EB22-409B-9B82-8AAB2A89B0B2}" type="parTrans" cxnId="{15D4063F-8454-4D94-A1CB-DC1A0578918A}">
      <dgm:prSet/>
      <dgm:spPr/>
      <dgm:t>
        <a:bodyPr/>
        <a:lstStyle/>
        <a:p>
          <a:endParaRPr lang="en-US"/>
        </a:p>
      </dgm:t>
    </dgm:pt>
    <dgm:pt modelId="{062F9A64-1A57-49C8-812E-EF28CC3F972F}" type="sibTrans" cxnId="{15D4063F-8454-4D94-A1CB-DC1A0578918A}">
      <dgm:prSet/>
      <dgm:spPr/>
      <dgm:t>
        <a:bodyPr/>
        <a:lstStyle/>
        <a:p>
          <a:endParaRPr lang="en-US"/>
        </a:p>
      </dgm:t>
    </dgm:pt>
    <dgm:pt modelId="{E8972523-A230-4D43-914D-5E7A222E8A2F}">
      <dgm:prSet phldrT="[Text]" custT="1"/>
      <dgm:spPr/>
      <dgm:t>
        <a:bodyPr/>
        <a:lstStyle/>
        <a:p>
          <a:r>
            <a:rPr lang="en-US" sz="800" b="1" dirty="0"/>
            <a:t>For Non-critical Applications. Lowest Level of UPS Protection</a:t>
          </a:r>
        </a:p>
      </dgm:t>
    </dgm:pt>
    <dgm:pt modelId="{648CA74B-174C-4376-A56A-E6C47ABFB9DF}" type="parTrans" cxnId="{583B46C5-BAE5-4414-AA9E-38417B380F5B}">
      <dgm:prSet/>
      <dgm:spPr/>
      <dgm:t>
        <a:bodyPr/>
        <a:lstStyle/>
        <a:p>
          <a:endParaRPr lang="en-US"/>
        </a:p>
      </dgm:t>
    </dgm:pt>
    <dgm:pt modelId="{F983742A-3D29-4061-A3C8-A66826334AD3}" type="sibTrans" cxnId="{583B46C5-BAE5-4414-AA9E-38417B380F5B}">
      <dgm:prSet/>
      <dgm:spPr/>
      <dgm:t>
        <a:bodyPr/>
        <a:lstStyle/>
        <a:p>
          <a:endParaRPr lang="en-US"/>
        </a:p>
      </dgm:t>
    </dgm:pt>
    <dgm:pt modelId="{E4D04458-24F6-4A58-B68B-4BABD82E2090}">
      <dgm:prSet phldrT="[Text]" custT="1"/>
      <dgm:spPr/>
      <dgm:t>
        <a:bodyPr/>
        <a:lstStyle/>
        <a:p>
          <a:r>
            <a:rPr lang="en-US" sz="800" b="1" dirty="0"/>
            <a:t>Corrects for Sags and Partial AC Line Losses. No Full Outage Capability</a:t>
          </a:r>
        </a:p>
      </dgm:t>
    </dgm:pt>
    <dgm:pt modelId="{3552B160-9232-42F8-8366-8C7D6D70BCF7}" type="parTrans" cxnId="{1C125B3B-B14C-4738-9261-A7F6BD806CA6}">
      <dgm:prSet/>
      <dgm:spPr/>
      <dgm:t>
        <a:bodyPr/>
        <a:lstStyle/>
        <a:p>
          <a:endParaRPr lang="en-US"/>
        </a:p>
      </dgm:t>
    </dgm:pt>
    <dgm:pt modelId="{5DBB5144-FE23-4378-A7B7-2FEFCD07E017}" type="sibTrans" cxnId="{1C125B3B-B14C-4738-9261-A7F6BD806CA6}">
      <dgm:prSet/>
      <dgm:spPr/>
      <dgm:t>
        <a:bodyPr/>
        <a:lstStyle/>
        <a:p>
          <a:endParaRPr lang="en-US"/>
        </a:p>
      </dgm:t>
    </dgm:pt>
    <dgm:pt modelId="{18626BBC-387D-414D-952F-80A1C6D4A234}">
      <dgm:prSet phldrT="[Text]" custT="1"/>
      <dgm:spPr/>
      <dgm:t>
        <a:bodyPr/>
        <a:lstStyle/>
        <a:p>
          <a:r>
            <a:rPr lang="en-US" sz="800" b="1" dirty="0"/>
            <a:t>Becomes Active and Uses Batteries with AC Line Momentary Brownouts.</a:t>
          </a:r>
        </a:p>
      </dgm:t>
    </dgm:pt>
    <dgm:pt modelId="{7D19F9EE-EDB2-4FD2-857E-438E19D53AD7}" type="parTrans" cxnId="{0E7D8751-C224-44ED-8C53-3C7A8B3876EB}">
      <dgm:prSet/>
      <dgm:spPr/>
      <dgm:t>
        <a:bodyPr/>
        <a:lstStyle/>
        <a:p>
          <a:endParaRPr lang="en-US"/>
        </a:p>
      </dgm:t>
    </dgm:pt>
    <dgm:pt modelId="{B7BE2D5C-055A-4926-8B6F-DF11788C2426}" type="sibTrans" cxnId="{0E7D8751-C224-44ED-8C53-3C7A8B3876EB}">
      <dgm:prSet/>
      <dgm:spPr/>
      <dgm:t>
        <a:bodyPr/>
        <a:lstStyle/>
        <a:p>
          <a:endParaRPr lang="en-US"/>
        </a:p>
      </dgm:t>
    </dgm:pt>
    <dgm:pt modelId="{28B17F67-4413-4F05-BA4D-D4604BED580A}">
      <dgm:prSet phldrT="[Text]" custT="1"/>
      <dgm:spPr/>
      <dgm:t>
        <a:bodyPr/>
        <a:lstStyle/>
        <a:p>
          <a:r>
            <a:rPr lang="en-US" sz="800" b="1" dirty="0"/>
            <a:t>Series Solution. Point of Failure During Normal Operation</a:t>
          </a:r>
        </a:p>
      </dgm:t>
    </dgm:pt>
    <dgm:pt modelId="{3D51EDAC-E396-4758-8582-630C4B2D14CE}" type="parTrans" cxnId="{F308C35E-FF39-4D03-A287-B7866D826BEB}">
      <dgm:prSet/>
      <dgm:spPr/>
      <dgm:t>
        <a:bodyPr/>
        <a:lstStyle/>
        <a:p>
          <a:endParaRPr lang="en-US"/>
        </a:p>
      </dgm:t>
    </dgm:pt>
    <dgm:pt modelId="{8FD00A44-BE37-4894-97D9-E715A59000F5}" type="sibTrans" cxnId="{F308C35E-FF39-4D03-A287-B7866D826BEB}">
      <dgm:prSet/>
      <dgm:spPr/>
      <dgm:t>
        <a:bodyPr/>
        <a:lstStyle/>
        <a:p>
          <a:endParaRPr lang="en-US"/>
        </a:p>
      </dgm:t>
    </dgm:pt>
    <dgm:pt modelId="{3FE64B12-54DD-4CE3-BE74-88C0E40CD0CD}">
      <dgm:prSet phldrT="[Text]" custT="1"/>
      <dgm:spPr/>
      <dgm:t>
        <a:bodyPr/>
        <a:lstStyle/>
        <a:p>
          <a:r>
            <a:rPr lang="en-US" sz="800" b="1" dirty="0"/>
            <a:t>Inverter Only Operatives as Long as The Outage Event Lasts and Batteries Remain Charged.</a:t>
          </a:r>
        </a:p>
      </dgm:t>
    </dgm:pt>
    <dgm:pt modelId="{EEF58330-9F76-4B96-A712-3C940D5A16AE}" type="parTrans" cxnId="{34169524-6C05-4D1F-AD0B-62B710A0DEA1}">
      <dgm:prSet/>
      <dgm:spPr/>
      <dgm:t>
        <a:bodyPr/>
        <a:lstStyle/>
        <a:p>
          <a:endParaRPr lang="en-US"/>
        </a:p>
      </dgm:t>
    </dgm:pt>
    <dgm:pt modelId="{EF83186D-2D83-4F34-9AC2-3879DA3B22CD}" type="sibTrans" cxnId="{34169524-6C05-4D1F-AD0B-62B710A0DEA1}">
      <dgm:prSet/>
      <dgm:spPr/>
      <dgm:t>
        <a:bodyPr/>
        <a:lstStyle/>
        <a:p>
          <a:endParaRPr lang="en-US"/>
        </a:p>
      </dgm:t>
    </dgm:pt>
    <dgm:pt modelId="{4022EFF4-CB13-4251-8308-B3CD14F52508}">
      <dgm:prSet phldrT="[Text]" custT="1"/>
      <dgm:spPr/>
      <dgm:t>
        <a:bodyPr/>
        <a:lstStyle/>
        <a:p>
          <a:r>
            <a:rPr lang="en-US" sz="800" b="1" dirty="0"/>
            <a:t>During Normal Operation, Outputs a Square Wave Creating Excessive Wear and Tear on Associated Motors</a:t>
          </a:r>
        </a:p>
      </dgm:t>
    </dgm:pt>
    <dgm:pt modelId="{7BF7AC54-1E6E-42F2-A3B3-06C009E4F193}" type="parTrans" cxnId="{C9659F85-CFE5-4FE5-9F6E-D2FE4FB284B7}">
      <dgm:prSet/>
      <dgm:spPr/>
      <dgm:t>
        <a:bodyPr/>
        <a:lstStyle/>
        <a:p>
          <a:endParaRPr lang="en-US"/>
        </a:p>
      </dgm:t>
    </dgm:pt>
    <dgm:pt modelId="{75D18BF0-88F5-47F5-B4EE-6BACF6095C7D}" type="sibTrans" cxnId="{C9659F85-CFE5-4FE5-9F6E-D2FE4FB284B7}">
      <dgm:prSet/>
      <dgm:spPr/>
      <dgm:t>
        <a:bodyPr/>
        <a:lstStyle/>
        <a:p>
          <a:endParaRPr lang="en-US"/>
        </a:p>
      </dgm:t>
    </dgm:pt>
    <dgm:pt modelId="{DE0D1A45-951B-427D-BB75-E0F02170D0A3}">
      <dgm:prSet phldrT="[Text]" custT="1"/>
      <dgm:spPr/>
      <dgm:t>
        <a:bodyPr/>
        <a:lstStyle/>
        <a:p>
          <a:r>
            <a:rPr lang="en-US" sz="800" b="1" dirty="0"/>
            <a:t>Series Solution. Supplies All AC Line Voltage. Point of Failure During Normal Operation</a:t>
          </a:r>
        </a:p>
      </dgm:t>
    </dgm:pt>
    <dgm:pt modelId="{31136F96-6A55-4770-BF6D-8305786D8CC8}" type="parTrans" cxnId="{2F806413-B174-45A6-A720-DEC14F714E79}">
      <dgm:prSet/>
      <dgm:spPr/>
      <dgm:t>
        <a:bodyPr/>
        <a:lstStyle/>
        <a:p>
          <a:endParaRPr lang="en-US"/>
        </a:p>
      </dgm:t>
    </dgm:pt>
    <dgm:pt modelId="{74F244B1-F172-442F-A705-7E0A9DBA93E8}" type="sibTrans" cxnId="{2F806413-B174-45A6-A720-DEC14F714E79}">
      <dgm:prSet/>
      <dgm:spPr/>
      <dgm:t>
        <a:bodyPr/>
        <a:lstStyle/>
        <a:p>
          <a:endParaRPr lang="en-US"/>
        </a:p>
      </dgm:t>
    </dgm:pt>
    <dgm:pt modelId="{6A874743-6AF1-4806-8E64-B86482F7FA95}">
      <dgm:prSet phldrT="[Text]" custT="1"/>
      <dgm:spPr/>
      <dgm:t>
        <a:bodyPr/>
        <a:lstStyle/>
        <a:p>
          <a:r>
            <a:rPr lang="en-US" sz="800" b="1" i="0" dirty="0"/>
            <a:t>Most of The Units Available Have to Switch to Battery Momentarily When Making Transformer Voltage Adjustments During Brownouts, Which Reduce Battery Life Over Time</a:t>
          </a:r>
          <a:endParaRPr lang="en-US" sz="800" b="1" dirty="0"/>
        </a:p>
      </dgm:t>
    </dgm:pt>
    <dgm:pt modelId="{707BD385-1B29-45D7-A7B4-3D6832082EF6}" type="parTrans" cxnId="{5F53ECFE-0889-4164-8EC7-425C1D651DF9}">
      <dgm:prSet/>
      <dgm:spPr/>
      <dgm:t>
        <a:bodyPr/>
        <a:lstStyle/>
        <a:p>
          <a:endParaRPr lang="en-US"/>
        </a:p>
      </dgm:t>
    </dgm:pt>
    <dgm:pt modelId="{F49E3CF3-B166-4AB3-B4A6-A8D3FBA3D1B5}" type="sibTrans" cxnId="{5F53ECFE-0889-4164-8EC7-425C1D651DF9}">
      <dgm:prSet/>
      <dgm:spPr/>
      <dgm:t>
        <a:bodyPr/>
        <a:lstStyle/>
        <a:p>
          <a:endParaRPr lang="en-US"/>
        </a:p>
      </dgm:t>
    </dgm:pt>
    <dgm:pt modelId="{FC1FC919-EF8B-45AE-AAAB-FF887C2C0486}">
      <dgm:prSet phldrT="[Text]" custT="1"/>
      <dgm:spPr/>
      <dgm:t>
        <a:bodyPr/>
        <a:lstStyle/>
        <a:p>
          <a:r>
            <a:rPr lang="en-US" sz="800" b="1" dirty="0"/>
            <a:t>Bearing Changeouts Create Excessive Downtime</a:t>
          </a:r>
        </a:p>
      </dgm:t>
    </dgm:pt>
    <dgm:pt modelId="{B7A898FB-0E90-4001-BAAE-F6166F351815}" type="parTrans" cxnId="{775FDBDC-70D0-49C4-B4AB-6CAEDF15AD8B}">
      <dgm:prSet/>
      <dgm:spPr/>
      <dgm:t>
        <a:bodyPr/>
        <a:lstStyle/>
        <a:p>
          <a:endParaRPr lang="en-US"/>
        </a:p>
      </dgm:t>
    </dgm:pt>
    <dgm:pt modelId="{B847BDD6-F3FE-4DD4-B064-A034B0DF3A53}" type="sibTrans" cxnId="{775FDBDC-70D0-49C4-B4AB-6CAEDF15AD8B}">
      <dgm:prSet/>
      <dgm:spPr/>
      <dgm:t>
        <a:bodyPr/>
        <a:lstStyle/>
        <a:p>
          <a:endParaRPr lang="en-US"/>
        </a:p>
      </dgm:t>
    </dgm:pt>
    <dgm:pt modelId="{E31E12DE-6764-49AA-AD63-693496815B62}">
      <dgm:prSet phldrT="[Text]" custT="1"/>
      <dgm:spPr/>
      <dgm:t>
        <a:bodyPr/>
        <a:lstStyle/>
        <a:p>
          <a:r>
            <a:rPr lang="en-US" sz="800" b="1" dirty="0"/>
            <a:t>Requires Batteries for Storing Flywheel Energy</a:t>
          </a:r>
        </a:p>
      </dgm:t>
    </dgm:pt>
    <dgm:pt modelId="{512EF7CA-7508-4EA4-AAEC-FDF0D9CF408C}" type="parTrans" cxnId="{E95602B8-63E4-4474-83B0-3DE6974C0BF5}">
      <dgm:prSet/>
      <dgm:spPr/>
      <dgm:t>
        <a:bodyPr/>
        <a:lstStyle/>
        <a:p>
          <a:endParaRPr lang="en-US"/>
        </a:p>
      </dgm:t>
    </dgm:pt>
    <dgm:pt modelId="{2895A0A6-1EF9-4A37-A177-B5254E5D9570}" type="sibTrans" cxnId="{E95602B8-63E4-4474-83B0-3DE6974C0BF5}">
      <dgm:prSet/>
      <dgm:spPr/>
      <dgm:t>
        <a:bodyPr/>
        <a:lstStyle/>
        <a:p>
          <a:endParaRPr lang="en-US"/>
        </a:p>
      </dgm:t>
    </dgm:pt>
    <dgm:pt modelId="{7E400C78-B638-460D-971D-B79CFA828B60}">
      <dgm:prSet phldrT="[Text]" custT="1"/>
      <dgm:spPr/>
      <dgm:t>
        <a:bodyPr/>
        <a:lstStyle/>
        <a:p>
          <a:r>
            <a:rPr lang="en-US" sz="800" b="1" dirty="0"/>
            <a:t>Cycles of Ride Thru Only. Can Not Handle Extended Outage Ride Thru Specifications</a:t>
          </a:r>
        </a:p>
      </dgm:t>
    </dgm:pt>
    <dgm:pt modelId="{70438F87-5980-45E0-873D-D85649D56AEE}" type="parTrans" cxnId="{E7665A5E-0AF5-43CF-9025-3CA955B17938}">
      <dgm:prSet/>
      <dgm:spPr/>
      <dgm:t>
        <a:bodyPr/>
        <a:lstStyle/>
        <a:p>
          <a:endParaRPr lang="en-US"/>
        </a:p>
      </dgm:t>
    </dgm:pt>
    <dgm:pt modelId="{4181C7D0-8E56-4CBB-A961-78E1BAD4F0ED}" type="sibTrans" cxnId="{E7665A5E-0AF5-43CF-9025-3CA955B17938}">
      <dgm:prSet/>
      <dgm:spPr/>
      <dgm:t>
        <a:bodyPr/>
        <a:lstStyle/>
        <a:p>
          <a:endParaRPr lang="en-US"/>
        </a:p>
      </dgm:t>
    </dgm:pt>
    <dgm:pt modelId="{2DE68B5B-4466-472B-A9A7-09A5741B5139}">
      <dgm:prSet phldrT="[Text]" custT="1"/>
      <dgm:spPr/>
      <dgm:t>
        <a:bodyPr/>
        <a:lstStyle/>
        <a:p>
          <a:r>
            <a:rPr lang="en-US" sz="800" b="1" dirty="0"/>
            <a:t>Has A Voltage Regulating Transformer For Low Voltage “Brownout” Events</a:t>
          </a:r>
        </a:p>
      </dgm:t>
    </dgm:pt>
    <dgm:pt modelId="{04C69DA8-F9B1-43C5-B08F-1DE623B68221}" type="parTrans" cxnId="{462F0A62-635D-4FD3-8E1B-580735A4EB93}">
      <dgm:prSet/>
      <dgm:spPr/>
      <dgm:t>
        <a:bodyPr/>
        <a:lstStyle/>
        <a:p>
          <a:endParaRPr lang="en-US"/>
        </a:p>
      </dgm:t>
    </dgm:pt>
    <dgm:pt modelId="{03BC3600-CEED-428C-9EDE-B5B649092B47}" type="sibTrans" cxnId="{462F0A62-635D-4FD3-8E1B-580735A4EB93}">
      <dgm:prSet/>
      <dgm:spPr/>
      <dgm:t>
        <a:bodyPr/>
        <a:lstStyle/>
        <a:p>
          <a:endParaRPr lang="en-US"/>
        </a:p>
      </dgm:t>
    </dgm:pt>
    <dgm:pt modelId="{63F6FFF8-E606-44E1-835A-7485AB07EE07}" type="pres">
      <dgm:prSet presAssocID="{51B9F858-155D-4FF2-AD1E-78CBDCF4DD0C}" presName="linear" presStyleCnt="0">
        <dgm:presLayoutVars>
          <dgm:dir/>
          <dgm:animLvl val="lvl"/>
          <dgm:resizeHandles val="exact"/>
        </dgm:presLayoutVars>
      </dgm:prSet>
      <dgm:spPr/>
    </dgm:pt>
    <dgm:pt modelId="{6CDCF45B-08BC-4BBB-BCBE-FDF9DA377C09}" type="pres">
      <dgm:prSet presAssocID="{75BF3507-29FE-441A-A19E-39AE7A99C103}" presName="parentLin" presStyleCnt="0"/>
      <dgm:spPr/>
    </dgm:pt>
    <dgm:pt modelId="{E5A5B240-33D8-48E6-A34E-09E2CC53FFCD}" type="pres">
      <dgm:prSet presAssocID="{75BF3507-29FE-441A-A19E-39AE7A99C103}" presName="parentLeftMargin" presStyleLbl="node1" presStyleIdx="0" presStyleCnt="6"/>
      <dgm:spPr/>
    </dgm:pt>
    <dgm:pt modelId="{54B44B9B-08D8-47C4-9B9A-A262A126D83D}" type="pres">
      <dgm:prSet presAssocID="{75BF3507-29FE-441A-A19E-39AE7A99C10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878E3D0-A13D-466E-8BB1-AD2D33EB0170}" type="pres">
      <dgm:prSet presAssocID="{75BF3507-29FE-441A-A19E-39AE7A99C103}" presName="negativeSpace" presStyleCnt="0"/>
      <dgm:spPr/>
    </dgm:pt>
    <dgm:pt modelId="{DDE53C2A-E685-4EF8-8BB7-28F27A8F87EE}" type="pres">
      <dgm:prSet presAssocID="{75BF3507-29FE-441A-A19E-39AE7A99C103}" presName="childText" presStyleLbl="conFgAcc1" presStyleIdx="0" presStyleCnt="6" custScaleY="106350">
        <dgm:presLayoutVars>
          <dgm:bulletEnabled val="1"/>
        </dgm:presLayoutVars>
      </dgm:prSet>
      <dgm:spPr/>
    </dgm:pt>
    <dgm:pt modelId="{40BAB711-AFEE-4047-87E3-B351D65269EF}" type="pres">
      <dgm:prSet presAssocID="{843B000B-DFBE-43CE-B799-0B5C286EE33A}" presName="spaceBetweenRectangles" presStyleCnt="0"/>
      <dgm:spPr/>
    </dgm:pt>
    <dgm:pt modelId="{EA4E0697-CCEC-4F40-BAA5-2C6A8AB3EBAF}" type="pres">
      <dgm:prSet presAssocID="{0327A9BF-64C9-47BD-B974-88452D616C33}" presName="parentLin" presStyleCnt="0"/>
      <dgm:spPr/>
    </dgm:pt>
    <dgm:pt modelId="{8BB902BA-55F4-428E-A898-6582405246B3}" type="pres">
      <dgm:prSet presAssocID="{0327A9BF-64C9-47BD-B974-88452D616C33}" presName="parentLeftMargin" presStyleLbl="node1" presStyleIdx="0" presStyleCnt="6"/>
      <dgm:spPr/>
    </dgm:pt>
    <dgm:pt modelId="{A3B50BE0-6C1F-4E42-AD8F-BC09FFE808A1}" type="pres">
      <dgm:prSet presAssocID="{0327A9BF-64C9-47BD-B974-88452D616C3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26D46BD-A59E-4043-8887-A8BE8203A406}" type="pres">
      <dgm:prSet presAssocID="{0327A9BF-64C9-47BD-B974-88452D616C33}" presName="negativeSpace" presStyleCnt="0"/>
      <dgm:spPr/>
    </dgm:pt>
    <dgm:pt modelId="{E9EADEA5-40C0-4CF7-9202-17040CBE41FB}" type="pres">
      <dgm:prSet presAssocID="{0327A9BF-64C9-47BD-B974-88452D616C33}" presName="childText" presStyleLbl="conFgAcc1" presStyleIdx="1" presStyleCnt="6">
        <dgm:presLayoutVars>
          <dgm:bulletEnabled val="1"/>
        </dgm:presLayoutVars>
      </dgm:prSet>
      <dgm:spPr/>
    </dgm:pt>
    <dgm:pt modelId="{0BE3D5B1-F3E8-41A7-9586-DE68DE3AD3DF}" type="pres">
      <dgm:prSet presAssocID="{748CDA32-2B65-4260-8A9B-ED8074E9AF59}" presName="spaceBetweenRectangles" presStyleCnt="0"/>
      <dgm:spPr/>
    </dgm:pt>
    <dgm:pt modelId="{ADD33D60-4BC8-4C9A-AC9B-ED1301E1E0D0}" type="pres">
      <dgm:prSet presAssocID="{48B0F485-3F23-4DAF-A209-D16660E9849E}" presName="parentLin" presStyleCnt="0"/>
      <dgm:spPr/>
    </dgm:pt>
    <dgm:pt modelId="{45310693-308D-4E83-BE77-E770F4D613B7}" type="pres">
      <dgm:prSet presAssocID="{48B0F485-3F23-4DAF-A209-D16660E9849E}" presName="parentLeftMargin" presStyleLbl="node1" presStyleIdx="1" presStyleCnt="6"/>
      <dgm:spPr/>
    </dgm:pt>
    <dgm:pt modelId="{D5C39D26-48D4-471C-AC27-48220CC63504}" type="pres">
      <dgm:prSet presAssocID="{48B0F485-3F23-4DAF-A209-D16660E9849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E731B89-07FF-44CE-8C9C-25FE3C437B99}" type="pres">
      <dgm:prSet presAssocID="{48B0F485-3F23-4DAF-A209-D16660E9849E}" presName="negativeSpace" presStyleCnt="0"/>
      <dgm:spPr/>
    </dgm:pt>
    <dgm:pt modelId="{377FDDD6-FC5A-4036-BBAC-E7E8C8EFC5A0}" type="pres">
      <dgm:prSet presAssocID="{48B0F485-3F23-4DAF-A209-D16660E9849E}" presName="childText" presStyleLbl="conFgAcc1" presStyleIdx="2" presStyleCnt="6">
        <dgm:presLayoutVars>
          <dgm:bulletEnabled val="1"/>
        </dgm:presLayoutVars>
      </dgm:prSet>
      <dgm:spPr/>
    </dgm:pt>
    <dgm:pt modelId="{98E727ED-5F8F-4D90-8564-23AC79DE2E85}" type="pres">
      <dgm:prSet presAssocID="{F1BF11BB-E24F-4BBF-9F35-A929C46470D3}" presName="spaceBetweenRectangles" presStyleCnt="0"/>
      <dgm:spPr/>
    </dgm:pt>
    <dgm:pt modelId="{6AF06E2D-6E1A-44FB-86B9-549F8091E48C}" type="pres">
      <dgm:prSet presAssocID="{0BF040BD-DC00-43CD-AD2F-09987C5F9660}" presName="parentLin" presStyleCnt="0"/>
      <dgm:spPr/>
    </dgm:pt>
    <dgm:pt modelId="{B2322DBA-DBA1-4025-B36C-6BE31F9B05A9}" type="pres">
      <dgm:prSet presAssocID="{0BF040BD-DC00-43CD-AD2F-09987C5F9660}" presName="parentLeftMargin" presStyleLbl="node1" presStyleIdx="2" presStyleCnt="6"/>
      <dgm:spPr/>
    </dgm:pt>
    <dgm:pt modelId="{B5959280-414C-495F-971C-5872B1853E56}" type="pres">
      <dgm:prSet presAssocID="{0BF040BD-DC00-43CD-AD2F-09987C5F966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0CBE06E-3ECC-4647-9F61-4C73E967167D}" type="pres">
      <dgm:prSet presAssocID="{0BF040BD-DC00-43CD-AD2F-09987C5F9660}" presName="negativeSpace" presStyleCnt="0"/>
      <dgm:spPr/>
    </dgm:pt>
    <dgm:pt modelId="{729BFAFB-EB4E-4FF3-B714-DF7CD495E712}" type="pres">
      <dgm:prSet presAssocID="{0BF040BD-DC00-43CD-AD2F-09987C5F9660}" presName="childText" presStyleLbl="conFgAcc1" presStyleIdx="3" presStyleCnt="6">
        <dgm:presLayoutVars>
          <dgm:bulletEnabled val="1"/>
        </dgm:presLayoutVars>
      </dgm:prSet>
      <dgm:spPr/>
    </dgm:pt>
    <dgm:pt modelId="{093939B3-A6A4-428E-AA60-DB351D184F6C}" type="pres">
      <dgm:prSet presAssocID="{6C4A2A10-F4C4-4529-BBC7-4BA2926A7E2E}" presName="spaceBetweenRectangles" presStyleCnt="0"/>
      <dgm:spPr/>
    </dgm:pt>
    <dgm:pt modelId="{5EC1A934-23F8-435B-9191-B3E936FC835C}" type="pres">
      <dgm:prSet presAssocID="{578D0C4A-CA61-40D7-B296-1F1AEAF2E46B}" presName="parentLin" presStyleCnt="0"/>
      <dgm:spPr/>
    </dgm:pt>
    <dgm:pt modelId="{829629C8-C3A2-4919-830E-8E09FE53D11D}" type="pres">
      <dgm:prSet presAssocID="{578D0C4A-CA61-40D7-B296-1F1AEAF2E46B}" presName="parentLeftMargin" presStyleLbl="node1" presStyleIdx="3" presStyleCnt="6"/>
      <dgm:spPr/>
    </dgm:pt>
    <dgm:pt modelId="{14F96EDD-8D2D-4FD1-9207-9C5459F5EA71}" type="pres">
      <dgm:prSet presAssocID="{578D0C4A-CA61-40D7-B296-1F1AEAF2E46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C43DED7-6BB0-4427-ABEC-C92DB53F33DB}" type="pres">
      <dgm:prSet presAssocID="{578D0C4A-CA61-40D7-B296-1F1AEAF2E46B}" presName="negativeSpace" presStyleCnt="0"/>
      <dgm:spPr/>
    </dgm:pt>
    <dgm:pt modelId="{CD58F2E8-9320-4C35-9B2F-8767BD65F9D8}" type="pres">
      <dgm:prSet presAssocID="{578D0C4A-CA61-40D7-B296-1F1AEAF2E46B}" presName="childText" presStyleLbl="conFgAcc1" presStyleIdx="4" presStyleCnt="6">
        <dgm:presLayoutVars>
          <dgm:bulletEnabled val="1"/>
        </dgm:presLayoutVars>
      </dgm:prSet>
      <dgm:spPr/>
    </dgm:pt>
    <dgm:pt modelId="{0E9164B6-7F6F-4A9D-A19B-0E3DAF37D694}" type="pres">
      <dgm:prSet presAssocID="{C1B0F22F-402A-41F8-8946-2D3E70FFCCE5}" presName="spaceBetweenRectangles" presStyleCnt="0"/>
      <dgm:spPr/>
    </dgm:pt>
    <dgm:pt modelId="{62C5B20E-E0FB-4481-A4F9-9433B25F1FC7}" type="pres">
      <dgm:prSet presAssocID="{0ACE01F8-8686-4F1E-88C3-51A4B3568C21}" presName="parentLin" presStyleCnt="0"/>
      <dgm:spPr/>
    </dgm:pt>
    <dgm:pt modelId="{57C7AB35-EA9B-4D01-970A-0DFEDA1677ED}" type="pres">
      <dgm:prSet presAssocID="{0ACE01F8-8686-4F1E-88C3-51A4B3568C21}" presName="parentLeftMargin" presStyleLbl="node1" presStyleIdx="4" presStyleCnt="6"/>
      <dgm:spPr/>
    </dgm:pt>
    <dgm:pt modelId="{98BC4871-0038-4FD1-A46E-795DB6886975}" type="pres">
      <dgm:prSet presAssocID="{0ACE01F8-8686-4F1E-88C3-51A4B3568C2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D7188B6F-C473-4809-B239-6A386131D6B0}" type="pres">
      <dgm:prSet presAssocID="{0ACE01F8-8686-4F1E-88C3-51A4B3568C21}" presName="negativeSpace" presStyleCnt="0"/>
      <dgm:spPr/>
    </dgm:pt>
    <dgm:pt modelId="{29EF5DE8-A682-48D8-AD36-F86E39054ED2}" type="pres">
      <dgm:prSet presAssocID="{0ACE01F8-8686-4F1E-88C3-51A4B3568C2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6079A06-5ACA-4B0F-A761-D0FA5F94C5D2}" type="presOf" srcId="{4022EFF4-CB13-4251-8308-B3CD14F52508}" destId="{E9EADEA5-40C0-4CF7-9202-17040CBE41FB}" srcOrd="0" destOrd="1" presId="urn:microsoft.com/office/officeart/2005/8/layout/list1"/>
    <dgm:cxn modelId="{D9FEC212-6FB4-477F-B892-C665FB76EACA}" type="presOf" srcId="{0BF040BD-DC00-43CD-AD2F-09987C5F9660}" destId="{B2322DBA-DBA1-4025-B36C-6BE31F9B05A9}" srcOrd="0" destOrd="0" presId="urn:microsoft.com/office/officeart/2005/8/layout/list1"/>
    <dgm:cxn modelId="{2F806413-B174-45A6-A720-DEC14F714E79}" srcId="{75BF3507-29FE-441A-A19E-39AE7A99C103}" destId="{DE0D1A45-951B-427D-BB75-E0F02170D0A3}" srcOrd="1" destOrd="0" parTransId="{31136F96-6A55-4770-BF6D-8305786D8CC8}" sibTransId="{74F244B1-F172-442F-A705-7E0A9DBA93E8}"/>
    <dgm:cxn modelId="{D9EC5516-1099-42B3-8C43-86C3C1986365}" srcId="{51B9F858-155D-4FF2-AD1E-78CBDCF4DD0C}" destId="{0ACE01F8-8686-4F1E-88C3-51A4B3568C21}" srcOrd="5" destOrd="0" parTransId="{00C47CCC-BFC9-4B50-96EC-022DF2C4C497}" sibTransId="{62C93E93-E098-47B3-AE74-2DB01715A681}"/>
    <dgm:cxn modelId="{5396D921-3E29-4C8F-9162-327BB9938381}" type="presOf" srcId="{51B9F858-155D-4FF2-AD1E-78CBDCF4DD0C}" destId="{63F6FFF8-E606-44E1-835A-7485AB07EE07}" srcOrd="0" destOrd="0" presId="urn:microsoft.com/office/officeart/2005/8/layout/list1"/>
    <dgm:cxn modelId="{01883122-48CB-47C4-AA66-3C11AFF16B63}" type="presOf" srcId="{578D0C4A-CA61-40D7-B296-1F1AEAF2E46B}" destId="{829629C8-C3A2-4919-830E-8E09FE53D11D}" srcOrd="0" destOrd="0" presId="urn:microsoft.com/office/officeart/2005/8/layout/list1"/>
    <dgm:cxn modelId="{25437D22-9B52-41B8-B3D6-D525102FB8D6}" type="presOf" srcId="{0BF040BD-DC00-43CD-AD2F-09987C5F9660}" destId="{B5959280-414C-495F-971C-5872B1853E56}" srcOrd="1" destOrd="0" presId="urn:microsoft.com/office/officeart/2005/8/layout/list1"/>
    <dgm:cxn modelId="{34169524-6C05-4D1F-AD0B-62B710A0DEA1}" srcId="{48B0F485-3F23-4DAF-A209-D16660E9849E}" destId="{3FE64B12-54DD-4CE3-BE74-88C0E40CD0CD}" srcOrd="1" destOrd="0" parTransId="{EEF58330-9F76-4B96-A712-3C940D5A16AE}" sibTransId="{EF83186D-2D83-4F34-9AC2-3879DA3B22CD}"/>
    <dgm:cxn modelId="{9482132F-F053-4F35-9B32-DC55A66DDECD}" type="presOf" srcId="{75BF3507-29FE-441A-A19E-39AE7A99C103}" destId="{54B44B9B-08D8-47C4-9B9A-A262A126D83D}" srcOrd="1" destOrd="0" presId="urn:microsoft.com/office/officeart/2005/8/layout/list1"/>
    <dgm:cxn modelId="{1C125B3B-B14C-4738-9261-A7F6BD806CA6}" srcId="{0BF040BD-DC00-43CD-AD2F-09987C5F9660}" destId="{E4D04458-24F6-4A58-B68B-4BABD82E2090}" srcOrd="0" destOrd="0" parTransId="{3552B160-9232-42F8-8366-8C7D6D70BCF7}" sibTransId="{5DBB5144-FE23-4378-A7B7-2FEFCD07E017}"/>
    <dgm:cxn modelId="{15D4063F-8454-4D94-A1CB-DC1A0578918A}" srcId="{75BF3507-29FE-441A-A19E-39AE7A99C103}" destId="{C029BF2E-71D1-43AC-83F8-B06AB5EBE24D}" srcOrd="0" destOrd="0" parTransId="{7B63D8C5-EB22-409B-9B82-8AAB2A89B0B2}" sibTransId="{062F9A64-1A57-49C8-812E-EF28CC3F972F}"/>
    <dgm:cxn modelId="{457CD15C-D548-43D8-AB0C-A4659F6C8D5C}" type="presOf" srcId="{2DE68B5B-4466-472B-A9A7-09A5741B5139}" destId="{E9EADEA5-40C0-4CF7-9202-17040CBE41FB}" srcOrd="0" destOrd="2" presId="urn:microsoft.com/office/officeart/2005/8/layout/list1"/>
    <dgm:cxn modelId="{E7665A5E-0AF5-43CF-9025-3CA955B17938}" srcId="{0ACE01F8-8686-4F1E-88C3-51A4B3568C21}" destId="{7E400C78-B638-460D-971D-B79CFA828B60}" srcOrd="0" destOrd="0" parTransId="{70438F87-5980-45E0-873D-D85649D56AEE}" sibTransId="{4181C7D0-8E56-4CBB-A961-78E1BAD4F0ED}"/>
    <dgm:cxn modelId="{F308C35E-FF39-4D03-A287-B7866D826BEB}" srcId="{0BF040BD-DC00-43CD-AD2F-09987C5F9660}" destId="{28B17F67-4413-4F05-BA4D-D4604BED580A}" srcOrd="1" destOrd="0" parTransId="{3D51EDAC-E396-4758-8582-630C4B2D14CE}" sibTransId="{8FD00A44-BE37-4894-97D9-E715A59000F5}"/>
    <dgm:cxn modelId="{462F0A62-635D-4FD3-8E1B-580735A4EB93}" srcId="{0327A9BF-64C9-47BD-B974-88452D616C33}" destId="{2DE68B5B-4466-472B-A9A7-09A5741B5139}" srcOrd="2" destOrd="0" parTransId="{04C69DA8-F9B1-43C5-B08F-1DE623B68221}" sibTransId="{03BC3600-CEED-428C-9EDE-B5B649092B47}"/>
    <dgm:cxn modelId="{F7DAC662-DB7D-4B22-A6FD-2016689D7074}" type="presOf" srcId="{0327A9BF-64C9-47BD-B974-88452D616C33}" destId="{A3B50BE0-6C1F-4E42-AD8F-BC09FFE808A1}" srcOrd="1" destOrd="0" presId="urn:microsoft.com/office/officeart/2005/8/layout/list1"/>
    <dgm:cxn modelId="{211C2844-7137-451B-98FB-FC6798EE5006}" type="presOf" srcId="{C029BF2E-71D1-43AC-83F8-B06AB5EBE24D}" destId="{DDE53C2A-E685-4EF8-8BB7-28F27A8F87EE}" srcOrd="0" destOrd="0" presId="urn:microsoft.com/office/officeart/2005/8/layout/list1"/>
    <dgm:cxn modelId="{5DCA756E-9E6D-4B7E-A3F0-0822C8DADFB0}" type="presOf" srcId="{7E400C78-B638-460D-971D-B79CFA828B60}" destId="{29EF5DE8-A682-48D8-AD36-F86E39054ED2}" srcOrd="0" destOrd="0" presId="urn:microsoft.com/office/officeart/2005/8/layout/list1"/>
    <dgm:cxn modelId="{2FF3794F-89CB-4044-945F-7FBC347F890D}" type="presOf" srcId="{0ACE01F8-8686-4F1E-88C3-51A4B3568C21}" destId="{98BC4871-0038-4FD1-A46E-795DB6886975}" srcOrd="1" destOrd="0" presId="urn:microsoft.com/office/officeart/2005/8/layout/list1"/>
    <dgm:cxn modelId="{BF0A1B51-5A0A-49CE-803B-26A0D7B0DF5F}" srcId="{51B9F858-155D-4FF2-AD1E-78CBDCF4DD0C}" destId="{0327A9BF-64C9-47BD-B974-88452D616C33}" srcOrd="1" destOrd="0" parTransId="{0D3155D5-AD3E-4D98-8740-F67795D6ED72}" sibTransId="{748CDA32-2B65-4260-8A9B-ED8074E9AF59}"/>
    <dgm:cxn modelId="{0E7D8751-C224-44ED-8C53-3C7A8B3876EB}" srcId="{0327A9BF-64C9-47BD-B974-88452D616C33}" destId="{18626BBC-387D-414D-952F-80A1C6D4A234}" srcOrd="0" destOrd="0" parTransId="{7D19F9EE-EDB2-4FD2-857E-438E19D53AD7}" sibTransId="{B7BE2D5C-055A-4926-8B6F-DF11788C2426}"/>
    <dgm:cxn modelId="{728EA972-21F3-45B0-9835-FD1E74431B3C}" srcId="{51B9F858-155D-4FF2-AD1E-78CBDCF4DD0C}" destId="{0BF040BD-DC00-43CD-AD2F-09987C5F9660}" srcOrd="3" destOrd="0" parTransId="{ED6F8A25-E128-43E3-81D2-9DD5A71B9033}" sibTransId="{6C4A2A10-F4C4-4529-BBC7-4BA2926A7E2E}"/>
    <dgm:cxn modelId="{C7508A74-F77A-4D2D-81FF-616607F31FD2}" srcId="{51B9F858-155D-4FF2-AD1E-78CBDCF4DD0C}" destId="{578D0C4A-CA61-40D7-B296-1F1AEAF2E46B}" srcOrd="4" destOrd="0" parTransId="{B04A385E-5CB2-4F20-B647-F5FD1FCAEEF6}" sibTransId="{C1B0F22F-402A-41F8-8946-2D3E70FFCCE5}"/>
    <dgm:cxn modelId="{AC685656-AD2E-4DC9-A7A8-B9C90373BF8F}" type="presOf" srcId="{28B17F67-4413-4F05-BA4D-D4604BED580A}" destId="{729BFAFB-EB4E-4FF3-B714-DF7CD495E712}" srcOrd="0" destOrd="1" presId="urn:microsoft.com/office/officeart/2005/8/layout/list1"/>
    <dgm:cxn modelId="{52A0E076-B410-4114-BEF2-F0631C76C3CD}" type="presOf" srcId="{75BF3507-29FE-441A-A19E-39AE7A99C103}" destId="{E5A5B240-33D8-48E6-A34E-09E2CC53FFCD}" srcOrd="0" destOrd="0" presId="urn:microsoft.com/office/officeart/2005/8/layout/list1"/>
    <dgm:cxn modelId="{6258EC76-16F2-4DE2-A88A-B0243DF1507E}" type="presOf" srcId="{0ACE01F8-8686-4F1E-88C3-51A4B3568C21}" destId="{57C7AB35-EA9B-4D01-970A-0DFEDA1677ED}" srcOrd="0" destOrd="0" presId="urn:microsoft.com/office/officeart/2005/8/layout/list1"/>
    <dgm:cxn modelId="{54604480-109C-4DC9-8442-A27DEC6127BF}" type="presOf" srcId="{FC1FC919-EF8B-45AE-AAAB-FF887C2C0486}" destId="{CD58F2E8-9320-4C35-9B2F-8767BD65F9D8}" srcOrd="0" destOrd="0" presId="urn:microsoft.com/office/officeart/2005/8/layout/list1"/>
    <dgm:cxn modelId="{C9659F85-CFE5-4FE5-9F6E-D2FE4FB284B7}" srcId="{0327A9BF-64C9-47BD-B974-88452D616C33}" destId="{4022EFF4-CB13-4251-8308-B3CD14F52508}" srcOrd="1" destOrd="0" parTransId="{7BF7AC54-1E6E-42F2-A3B3-06C009E4F193}" sibTransId="{75D18BF0-88F5-47F5-B4EE-6BACF6095C7D}"/>
    <dgm:cxn modelId="{5F13569F-361F-47BE-8497-8ACC80F77683}" type="presOf" srcId="{E4D04458-24F6-4A58-B68B-4BABD82E2090}" destId="{729BFAFB-EB4E-4FF3-B714-DF7CD495E712}" srcOrd="0" destOrd="0" presId="urn:microsoft.com/office/officeart/2005/8/layout/list1"/>
    <dgm:cxn modelId="{315753AB-B5A3-4BAE-941F-11855178A824}" type="presOf" srcId="{18626BBC-387D-414D-952F-80A1C6D4A234}" destId="{E9EADEA5-40C0-4CF7-9202-17040CBE41FB}" srcOrd="0" destOrd="0" presId="urn:microsoft.com/office/officeart/2005/8/layout/list1"/>
    <dgm:cxn modelId="{97BCD2AD-20C7-4E50-B754-2D85B034B4A8}" type="presOf" srcId="{48B0F485-3F23-4DAF-A209-D16660E9849E}" destId="{D5C39D26-48D4-471C-AC27-48220CC63504}" srcOrd="1" destOrd="0" presId="urn:microsoft.com/office/officeart/2005/8/layout/list1"/>
    <dgm:cxn modelId="{E95602B8-63E4-4474-83B0-3DE6974C0BF5}" srcId="{578D0C4A-CA61-40D7-B296-1F1AEAF2E46B}" destId="{E31E12DE-6764-49AA-AD63-693496815B62}" srcOrd="1" destOrd="0" parTransId="{512EF7CA-7508-4EA4-AAEC-FDF0D9CF408C}" sibTransId="{2895A0A6-1EF9-4A37-A177-B5254E5D9570}"/>
    <dgm:cxn modelId="{583B46C5-BAE5-4414-AA9E-38417B380F5B}" srcId="{48B0F485-3F23-4DAF-A209-D16660E9849E}" destId="{E8972523-A230-4D43-914D-5E7A222E8A2F}" srcOrd="0" destOrd="0" parTransId="{648CA74B-174C-4376-A56A-E6C47ABFB9DF}" sibTransId="{F983742A-3D29-4061-A3C8-A66826334AD3}"/>
    <dgm:cxn modelId="{630DC3C6-51D5-402C-8758-499799C9797B}" type="presOf" srcId="{0327A9BF-64C9-47BD-B974-88452D616C33}" destId="{8BB902BA-55F4-428E-A898-6582405246B3}" srcOrd="0" destOrd="0" presId="urn:microsoft.com/office/officeart/2005/8/layout/list1"/>
    <dgm:cxn modelId="{23BDB1D4-1C1A-46BA-BDD2-B176125D8D02}" type="presOf" srcId="{6A874743-6AF1-4806-8E64-B86482F7FA95}" destId="{E9EADEA5-40C0-4CF7-9202-17040CBE41FB}" srcOrd="0" destOrd="3" presId="urn:microsoft.com/office/officeart/2005/8/layout/list1"/>
    <dgm:cxn modelId="{8E0755D5-FDB5-47E8-B43F-2DC361A66725}" type="presOf" srcId="{3FE64B12-54DD-4CE3-BE74-88C0E40CD0CD}" destId="{377FDDD6-FC5A-4036-BBAC-E7E8C8EFC5A0}" srcOrd="0" destOrd="1" presId="urn:microsoft.com/office/officeart/2005/8/layout/list1"/>
    <dgm:cxn modelId="{FC90CAD6-DC54-44D7-AA7B-AC44DC42D35E}" type="presOf" srcId="{48B0F485-3F23-4DAF-A209-D16660E9849E}" destId="{45310693-308D-4E83-BE77-E770F4D613B7}" srcOrd="0" destOrd="0" presId="urn:microsoft.com/office/officeart/2005/8/layout/list1"/>
    <dgm:cxn modelId="{C9A6EADA-A964-44DD-AD34-61D256C0F21C}" srcId="{51B9F858-155D-4FF2-AD1E-78CBDCF4DD0C}" destId="{48B0F485-3F23-4DAF-A209-D16660E9849E}" srcOrd="2" destOrd="0" parTransId="{7C7BD0E1-87FA-4F89-803E-2971413CD4A4}" sibTransId="{F1BF11BB-E24F-4BBF-9F35-A929C46470D3}"/>
    <dgm:cxn modelId="{775FDBDC-70D0-49C4-B4AB-6CAEDF15AD8B}" srcId="{578D0C4A-CA61-40D7-B296-1F1AEAF2E46B}" destId="{FC1FC919-EF8B-45AE-AAAB-FF887C2C0486}" srcOrd="0" destOrd="0" parTransId="{B7A898FB-0E90-4001-BAAE-F6166F351815}" sibTransId="{B847BDD6-F3FE-4DD4-B064-A034B0DF3A53}"/>
    <dgm:cxn modelId="{DA0346DE-8771-4085-872E-320F2DBC0CA8}" type="presOf" srcId="{E8972523-A230-4D43-914D-5E7A222E8A2F}" destId="{377FDDD6-FC5A-4036-BBAC-E7E8C8EFC5A0}" srcOrd="0" destOrd="0" presId="urn:microsoft.com/office/officeart/2005/8/layout/list1"/>
    <dgm:cxn modelId="{7F5795DE-A465-4A26-9788-F8163712438C}" srcId="{51B9F858-155D-4FF2-AD1E-78CBDCF4DD0C}" destId="{75BF3507-29FE-441A-A19E-39AE7A99C103}" srcOrd="0" destOrd="0" parTransId="{AC9D4BAE-3450-4D31-A694-D261AD126431}" sibTransId="{843B000B-DFBE-43CE-B799-0B5C286EE33A}"/>
    <dgm:cxn modelId="{1C931DE4-564D-422E-91E4-6F42BE8E2929}" type="presOf" srcId="{E31E12DE-6764-49AA-AD63-693496815B62}" destId="{CD58F2E8-9320-4C35-9B2F-8767BD65F9D8}" srcOrd="0" destOrd="1" presId="urn:microsoft.com/office/officeart/2005/8/layout/list1"/>
    <dgm:cxn modelId="{DC7178E4-EDD5-409B-8C07-54DBC263B135}" type="presOf" srcId="{578D0C4A-CA61-40D7-B296-1F1AEAF2E46B}" destId="{14F96EDD-8D2D-4FD1-9207-9C5459F5EA71}" srcOrd="1" destOrd="0" presId="urn:microsoft.com/office/officeart/2005/8/layout/list1"/>
    <dgm:cxn modelId="{50FBDDE5-02FA-4FE3-86A8-CFF736151D16}" type="presOf" srcId="{DE0D1A45-951B-427D-BB75-E0F02170D0A3}" destId="{DDE53C2A-E685-4EF8-8BB7-28F27A8F87EE}" srcOrd="0" destOrd="1" presId="urn:microsoft.com/office/officeart/2005/8/layout/list1"/>
    <dgm:cxn modelId="{5F53ECFE-0889-4164-8EC7-425C1D651DF9}" srcId="{0327A9BF-64C9-47BD-B974-88452D616C33}" destId="{6A874743-6AF1-4806-8E64-B86482F7FA95}" srcOrd="3" destOrd="0" parTransId="{707BD385-1B29-45D7-A7B4-3D6832082EF6}" sibTransId="{F49E3CF3-B166-4AB3-B4A6-A8D3FBA3D1B5}"/>
    <dgm:cxn modelId="{2DFAC8CC-76E5-4E5E-93D9-755F6EC00A7C}" type="presParOf" srcId="{63F6FFF8-E606-44E1-835A-7485AB07EE07}" destId="{6CDCF45B-08BC-4BBB-BCBE-FDF9DA377C09}" srcOrd="0" destOrd="0" presId="urn:microsoft.com/office/officeart/2005/8/layout/list1"/>
    <dgm:cxn modelId="{E453D1A0-2051-41AD-BE53-CA60707AD4DD}" type="presParOf" srcId="{6CDCF45B-08BC-4BBB-BCBE-FDF9DA377C09}" destId="{E5A5B240-33D8-48E6-A34E-09E2CC53FFCD}" srcOrd="0" destOrd="0" presId="urn:microsoft.com/office/officeart/2005/8/layout/list1"/>
    <dgm:cxn modelId="{C20F70C2-BF34-4E37-84AE-6A567E29C415}" type="presParOf" srcId="{6CDCF45B-08BC-4BBB-BCBE-FDF9DA377C09}" destId="{54B44B9B-08D8-47C4-9B9A-A262A126D83D}" srcOrd="1" destOrd="0" presId="urn:microsoft.com/office/officeart/2005/8/layout/list1"/>
    <dgm:cxn modelId="{96BB381D-BDC3-412D-871E-469DB7A465D7}" type="presParOf" srcId="{63F6FFF8-E606-44E1-835A-7485AB07EE07}" destId="{3878E3D0-A13D-466E-8BB1-AD2D33EB0170}" srcOrd="1" destOrd="0" presId="urn:microsoft.com/office/officeart/2005/8/layout/list1"/>
    <dgm:cxn modelId="{C827716F-B5FE-47ED-9CEA-7B52758936A2}" type="presParOf" srcId="{63F6FFF8-E606-44E1-835A-7485AB07EE07}" destId="{DDE53C2A-E685-4EF8-8BB7-28F27A8F87EE}" srcOrd="2" destOrd="0" presId="urn:microsoft.com/office/officeart/2005/8/layout/list1"/>
    <dgm:cxn modelId="{2875CCB0-410D-4746-A514-CE36206EC721}" type="presParOf" srcId="{63F6FFF8-E606-44E1-835A-7485AB07EE07}" destId="{40BAB711-AFEE-4047-87E3-B351D65269EF}" srcOrd="3" destOrd="0" presId="urn:microsoft.com/office/officeart/2005/8/layout/list1"/>
    <dgm:cxn modelId="{A5710AEE-AB96-4099-8527-8DE68A873206}" type="presParOf" srcId="{63F6FFF8-E606-44E1-835A-7485AB07EE07}" destId="{EA4E0697-CCEC-4F40-BAA5-2C6A8AB3EBAF}" srcOrd="4" destOrd="0" presId="urn:microsoft.com/office/officeart/2005/8/layout/list1"/>
    <dgm:cxn modelId="{67722256-2B1C-4777-BCF3-32D3E41BE95B}" type="presParOf" srcId="{EA4E0697-CCEC-4F40-BAA5-2C6A8AB3EBAF}" destId="{8BB902BA-55F4-428E-A898-6582405246B3}" srcOrd="0" destOrd="0" presId="urn:microsoft.com/office/officeart/2005/8/layout/list1"/>
    <dgm:cxn modelId="{0124C081-89FB-48DC-9CB5-7C00313D8F32}" type="presParOf" srcId="{EA4E0697-CCEC-4F40-BAA5-2C6A8AB3EBAF}" destId="{A3B50BE0-6C1F-4E42-AD8F-BC09FFE808A1}" srcOrd="1" destOrd="0" presId="urn:microsoft.com/office/officeart/2005/8/layout/list1"/>
    <dgm:cxn modelId="{A8249589-0355-401C-A604-BAB09617F436}" type="presParOf" srcId="{63F6FFF8-E606-44E1-835A-7485AB07EE07}" destId="{626D46BD-A59E-4043-8887-A8BE8203A406}" srcOrd="5" destOrd="0" presId="urn:microsoft.com/office/officeart/2005/8/layout/list1"/>
    <dgm:cxn modelId="{7903822C-E7E6-4D11-BBB8-BCBEFA2600D7}" type="presParOf" srcId="{63F6FFF8-E606-44E1-835A-7485AB07EE07}" destId="{E9EADEA5-40C0-4CF7-9202-17040CBE41FB}" srcOrd="6" destOrd="0" presId="urn:microsoft.com/office/officeart/2005/8/layout/list1"/>
    <dgm:cxn modelId="{FB751A10-493C-4CD8-8DA0-66D4CB46096F}" type="presParOf" srcId="{63F6FFF8-E606-44E1-835A-7485AB07EE07}" destId="{0BE3D5B1-F3E8-41A7-9586-DE68DE3AD3DF}" srcOrd="7" destOrd="0" presId="urn:microsoft.com/office/officeart/2005/8/layout/list1"/>
    <dgm:cxn modelId="{1B5EEC5D-68AC-462A-90CA-535D379F0229}" type="presParOf" srcId="{63F6FFF8-E606-44E1-835A-7485AB07EE07}" destId="{ADD33D60-4BC8-4C9A-AC9B-ED1301E1E0D0}" srcOrd="8" destOrd="0" presId="urn:microsoft.com/office/officeart/2005/8/layout/list1"/>
    <dgm:cxn modelId="{4DDE31C8-922A-4737-8102-0D7F8CC7EFF8}" type="presParOf" srcId="{ADD33D60-4BC8-4C9A-AC9B-ED1301E1E0D0}" destId="{45310693-308D-4E83-BE77-E770F4D613B7}" srcOrd="0" destOrd="0" presId="urn:microsoft.com/office/officeart/2005/8/layout/list1"/>
    <dgm:cxn modelId="{AE9DA69E-2E05-4CB9-867A-21291B40A406}" type="presParOf" srcId="{ADD33D60-4BC8-4C9A-AC9B-ED1301E1E0D0}" destId="{D5C39D26-48D4-471C-AC27-48220CC63504}" srcOrd="1" destOrd="0" presId="urn:microsoft.com/office/officeart/2005/8/layout/list1"/>
    <dgm:cxn modelId="{2776AD29-225B-41DE-BD35-A5E34A1947A2}" type="presParOf" srcId="{63F6FFF8-E606-44E1-835A-7485AB07EE07}" destId="{6E731B89-07FF-44CE-8C9C-25FE3C437B99}" srcOrd="9" destOrd="0" presId="urn:microsoft.com/office/officeart/2005/8/layout/list1"/>
    <dgm:cxn modelId="{5A28DA77-E05D-400A-B0EF-BB7C3B5DA88E}" type="presParOf" srcId="{63F6FFF8-E606-44E1-835A-7485AB07EE07}" destId="{377FDDD6-FC5A-4036-BBAC-E7E8C8EFC5A0}" srcOrd="10" destOrd="0" presId="urn:microsoft.com/office/officeart/2005/8/layout/list1"/>
    <dgm:cxn modelId="{63601FEE-3394-4EE8-B569-6D72F628A01C}" type="presParOf" srcId="{63F6FFF8-E606-44E1-835A-7485AB07EE07}" destId="{98E727ED-5F8F-4D90-8564-23AC79DE2E85}" srcOrd="11" destOrd="0" presId="urn:microsoft.com/office/officeart/2005/8/layout/list1"/>
    <dgm:cxn modelId="{E386649B-8215-4AF3-BA55-0C4A1C29C62D}" type="presParOf" srcId="{63F6FFF8-E606-44E1-835A-7485AB07EE07}" destId="{6AF06E2D-6E1A-44FB-86B9-549F8091E48C}" srcOrd="12" destOrd="0" presId="urn:microsoft.com/office/officeart/2005/8/layout/list1"/>
    <dgm:cxn modelId="{89A29BEA-E936-451B-A8C0-0AC12A40439D}" type="presParOf" srcId="{6AF06E2D-6E1A-44FB-86B9-549F8091E48C}" destId="{B2322DBA-DBA1-4025-B36C-6BE31F9B05A9}" srcOrd="0" destOrd="0" presId="urn:microsoft.com/office/officeart/2005/8/layout/list1"/>
    <dgm:cxn modelId="{8E728B5A-4637-4A14-BC72-28DFCC3B4A23}" type="presParOf" srcId="{6AF06E2D-6E1A-44FB-86B9-549F8091E48C}" destId="{B5959280-414C-495F-971C-5872B1853E56}" srcOrd="1" destOrd="0" presId="urn:microsoft.com/office/officeart/2005/8/layout/list1"/>
    <dgm:cxn modelId="{229E000D-4AD1-470B-AF3F-3DF496EEB4B9}" type="presParOf" srcId="{63F6FFF8-E606-44E1-835A-7485AB07EE07}" destId="{40CBE06E-3ECC-4647-9F61-4C73E967167D}" srcOrd="13" destOrd="0" presId="urn:microsoft.com/office/officeart/2005/8/layout/list1"/>
    <dgm:cxn modelId="{1F2E9076-1914-4F56-9CBB-F0FDA6FB93AF}" type="presParOf" srcId="{63F6FFF8-E606-44E1-835A-7485AB07EE07}" destId="{729BFAFB-EB4E-4FF3-B714-DF7CD495E712}" srcOrd="14" destOrd="0" presId="urn:microsoft.com/office/officeart/2005/8/layout/list1"/>
    <dgm:cxn modelId="{37ADD24F-DCE7-436C-AB51-F563F28B63AC}" type="presParOf" srcId="{63F6FFF8-E606-44E1-835A-7485AB07EE07}" destId="{093939B3-A6A4-428E-AA60-DB351D184F6C}" srcOrd="15" destOrd="0" presId="urn:microsoft.com/office/officeart/2005/8/layout/list1"/>
    <dgm:cxn modelId="{C111DAD9-ECEC-491E-8C73-AB03F5F6F0D5}" type="presParOf" srcId="{63F6FFF8-E606-44E1-835A-7485AB07EE07}" destId="{5EC1A934-23F8-435B-9191-B3E936FC835C}" srcOrd="16" destOrd="0" presId="urn:microsoft.com/office/officeart/2005/8/layout/list1"/>
    <dgm:cxn modelId="{CFC8FAF7-0DB9-4188-A3B0-7941C753D9AF}" type="presParOf" srcId="{5EC1A934-23F8-435B-9191-B3E936FC835C}" destId="{829629C8-C3A2-4919-830E-8E09FE53D11D}" srcOrd="0" destOrd="0" presId="urn:microsoft.com/office/officeart/2005/8/layout/list1"/>
    <dgm:cxn modelId="{D95A5A5B-DCA6-429A-B751-9F6DB3E870C0}" type="presParOf" srcId="{5EC1A934-23F8-435B-9191-B3E936FC835C}" destId="{14F96EDD-8D2D-4FD1-9207-9C5459F5EA71}" srcOrd="1" destOrd="0" presId="urn:microsoft.com/office/officeart/2005/8/layout/list1"/>
    <dgm:cxn modelId="{7DBE6F70-1F6F-40CF-A7F7-5CB7F0272020}" type="presParOf" srcId="{63F6FFF8-E606-44E1-835A-7485AB07EE07}" destId="{9C43DED7-6BB0-4427-ABEC-C92DB53F33DB}" srcOrd="17" destOrd="0" presId="urn:microsoft.com/office/officeart/2005/8/layout/list1"/>
    <dgm:cxn modelId="{BC699B8D-7A7E-48DF-B858-922F3837EFB2}" type="presParOf" srcId="{63F6FFF8-E606-44E1-835A-7485AB07EE07}" destId="{CD58F2E8-9320-4C35-9B2F-8767BD65F9D8}" srcOrd="18" destOrd="0" presId="urn:microsoft.com/office/officeart/2005/8/layout/list1"/>
    <dgm:cxn modelId="{B3D761D9-2E47-476F-A326-D03E2DB405E5}" type="presParOf" srcId="{63F6FFF8-E606-44E1-835A-7485AB07EE07}" destId="{0E9164B6-7F6F-4A9D-A19B-0E3DAF37D694}" srcOrd="19" destOrd="0" presId="urn:microsoft.com/office/officeart/2005/8/layout/list1"/>
    <dgm:cxn modelId="{2AD9A4F7-14C3-4E89-B3D8-CCDD3EDBC441}" type="presParOf" srcId="{63F6FFF8-E606-44E1-835A-7485AB07EE07}" destId="{62C5B20E-E0FB-4481-A4F9-9433B25F1FC7}" srcOrd="20" destOrd="0" presId="urn:microsoft.com/office/officeart/2005/8/layout/list1"/>
    <dgm:cxn modelId="{9E1FF2CB-259A-42DF-BE02-6A52BE9FF7E8}" type="presParOf" srcId="{62C5B20E-E0FB-4481-A4F9-9433B25F1FC7}" destId="{57C7AB35-EA9B-4D01-970A-0DFEDA1677ED}" srcOrd="0" destOrd="0" presId="urn:microsoft.com/office/officeart/2005/8/layout/list1"/>
    <dgm:cxn modelId="{AECE33C2-723F-4788-B213-1C66417C0F49}" type="presParOf" srcId="{62C5B20E-E0FB-4481-A4F9-9433B25F1FC7}" destId="{98BC4871-0038-4FD1-A46E-795DB6886975}" srcOrd="1" destOrd="0" presId="urn:microsoft.com/office/officeart/2005/8/layout/list1"/>
    <dgm:cxn modelId="{895BA652-28A4-4B95-9781-B39D38478332}" type="presParOf" srcId="{63F6FFF8-E606-44E1-835A-7485AB07EE07}" destId="{D7188B6F-C473-4809-B239-6A386131D6B0}" srcOrd="21" destOrd="0" presId="urn:microsoft.com/office/officeart/2005/8/layout/list1"/>
    <dgm:cxn modelId="{6507A8A4-D4F0-476A-A782-4FD391DDB939}" type="presParOf" srcId="{63F6FFF8-E606-44E1-835A-7485AB07EE07}" destId="{29EF5DE8-A682-48D8-AD36-F86E39054ED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43489-BBB8-4626-BFEC-76A01FF7391B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B3C25E-5144-4943-8EA5-926628566472}">
      <dgm:prSet custT="1"/>
      <dgm:spPr/>
      <dgm:t>
        <a:bodyPr/>
        <a:lstStyle/>
        <a:p>
          <a:pPr algn="ctr"/>
          <a:r>
            <a: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Critical Process Backup Reasons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A47AA9-CF62-40C7-AC04-41437CCCC574}" type="parTrans" cxnId="{FD8CC757-1EA2-472A-AF1E-58288C65AF69}">
      <dgm:prSet/>
      <dgm:spPr/>
      <dgm:t>
        <a:bodyPr/>
        <a:lstStyle/>
        <a:p>
          <a:endParaRPr lang="en-US"/>
        </a:p>
      </dgm:t>
    </dgm:pt>
    <dgm:pt modelId="{DCAA5A1F-56D0-4930-93C2-D3B62A818420}" type="sibTrans" cxnId="{FD8CC757-1EA2-472A-AF1E-58288C65AF69}">
      <dgm:prSet/>
      <dgm:spPr/>
      <dgm:t>
        <a:bodyPr/>
        <a:lstStyle/>
        <a:p>
          <a:endParaRPr lang="en-US"/>
        </a:p>
      </dgm:t>
    </dgm:pt>
    <dgm:pt modelId="{D857F899-1CC7-4F58-ACF6-F53C9BA1B02A}">
      <dgm:prSet custT="1"/>
      <dgm:spPr/>
      <dgm:t>
        <a:bodyPr/>
        <a:lstStyle/>
        <a:p>
          <a:r>
            <a:rPr lang="en-US" altLang="ja-JP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Personnel Safety Can Be Compromised if the Associated Process Motor Losses Power and Becomes Erratic </a:t>
          </a:r>
        </a:p>
      </dgm:t>
    </dgm:pt>
    <dgm:pt modelId="{B49DA94A-B428-456B-A111-73707684F11D}" type="parTrans" cxnId="{E11B3139-88E2-4989-976D-4AFD1E9CB5DA}">
      <dgm:prSet/>
      <dgm:spPr/>
      <dgm:t>
        <a:bodyPr/>
        <a:lstStyle/>
        <a:p>
          <a:endParaRPr lang="en-US"/>
        </a:p>
      </dgm:t>
    </dgm:pt>
    <dgm:pt modelId="{599793C6-D35B-4AF6-9402-8C63C0B33A3D}" type="sibTrans" cxnId="{E11B3139-88E2-4989-976D-4AFD1E9CB5DA}">
      <dgm:prSet/>
      <dgm:spPr/>
      <dgm:t>
        <a:bodyPr/>
        <a:lstStyle/>
        <a:p>
          <a:endParaRPr lang="en-US"/>
        </a:p>
      </dgm:t>
    </dgm:pt>
    <dgm:pt modelId="{A894E19A-EF91-4701-8CE4-55EDBEA5B65F}">
      <dgm:prSet custT="1"/>
      <dgm:spPr/>
      <dgm:t>
        <a:bodyPr/>
        <a:lstStyle/>
        <a:p>
          <a:pPr algn="ctr"/>
          <a:r>
            <a: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Critical Process Examples</a:t>
          </a:r>
        </a:p>
      </dgm:t>
    </dgm:pt>
    <dgm:pt modelId="{6CD7A743-8342-4A2E-B41C-B5FFF131FCCF}" type="parTrans" cxnId="{534538BB-44C4-450F-B7EB-787B36349B88}">
      <dgm:prSet/>
      <dgm:spPr/>
      <dgm:t>
        <a:bodyPr/>
        <a:lstStyle/>
        <a:p>
          <a:endParaRPr lang="en-US"/>
        </a:p>
      </dgm:t>
    </dgm:pt>
    <dgm:pt modelId="{A898A7AA-AECA-419E-819A-AB21C5BE3A2F}" type="sibTrans" cxnId="{534538BB-44C4-450F-B7EB-787B36349B88}">
      <dgm:prSet/>
      <dgm:spPr/>
      <dgm:t>
        <a:bodyPr/>
        <a:lstStyle/>
        <a:p>
          <a:endParaRPr lang="en-US"/>
        </a:p>
      </dgm:t>
    </dgm:pt>
    <dgm:pt modelId="{8A69DBDD-6403-4944-BE18-0676E25B37FC}">
      <dgm:prSet custT="1"/>
      <dgm:spPr/>
      <dgm:t>
        <a:bodyPr/>
        <a:lstStyle/>
        <a:p>
          <a:r>
            <a:rPr lang="en-US" altLang="ja-JP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Semiconductor – Cleanroom Air Handlers &amp; Machine Tool Chill Water</a:t>
          </a:r>
        </a:p>
      </dgm:t>
    </dgm:pt>
    <dgm:pt modelId="{0F900E98-FD60-42A3-8227-70568EBE742A}" type="parTrans" cxnId="{D730AA00-21BC-425B-BD20-744AF34ED57D}">
      <dgm:prSet/>
      <dgm:spPr/>
      <dgm:t>
        <a:bodyPr/>
        <a:lstStyle/>
        <a:p>
          <a:endParaRPr lang="en-US"/>
        </a:p>
      </dgm:t>
    </dgm:pt>
    <dgm:pt modelId="{FF409086-2D82-4244-9024-6BD9B16B31D4}" type="sibTrans" cxnId="{D730AA00-21BC-425B-BD20-744AF34ED57D}">
      <dgm:prSet/>
      <dgm:spPr/>
      <dgm:t>
        <a:bodyPr/>
        <a:lstStyle/>
        <a:p>
          <a:endParaRPr lang="en-US"/>
        </a:p>
      </dgm:t>
    </dgm:pt>
    <dgm:pt modelId="{0257831D-BBFC-4AB9-98EC-6E40115B2B80}">
      <dgm:prSet custT="1"/>
      <dgm:spPr/>
      <dgm:t>
        <a:bodyPr/>
        <a:lstStyle/>
        <a:p>
          <a:r>
            <a:rPr lang="en-US" altLang="ja-JP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Lubrication Systems</a:t>
          </a:r>
        </a:p>
      </dgm:t>
    </dgm:pt>
    <dgm:pt modelId="{BE5D586D-388D-495D-8CEF-DF8FEF354ED0}" type="parTrans" cxnId="{F859E3E7-E58E-40B2-B8F6-D5882E5AFC90}">
      <dgm:prSet/>
      <dgm:spPr/>
      <dgm:t>
        <a:bodyPr/>
        <a:lstStyle/>
        <a:p>
          <a:endParaRPr lang="en-US"/>
        </a:p>
      </dgm:t>
    </dgm:pt>
    <dgm:pt modelId="{83809EAD-5504-4DC1-BF6F-2C9C5467A6A0}" type="sibTrans" cxnId="{F859E3E7-E58E-40B2-B8F6-D5882E5AFC90}">
      <dgm:prSet/>
      <dgm:spPr/>
      <dgm:t>
        <a:bodyPr/>
        <a:lstStyle/>
        <a:p>
          <a:endParaRPr lang="en-US"/>
        </a:p>
      </dgm:t>
    </dgm:pt>
    <dgm:pt modelId="{4F0C0189-53EE-47B0-86FB-14FCB1AC3D70}">
      <dgm:prSet custT="1"/>
      <dgm:spPr/>
      <dgm:t>
        <a:bodyPr/>
        <a:lstStyle/>
        <a:p>
          <a:r>
            <a:rPr lang="en-US" altLang="ja-JP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Safety Systems</a:t>
          </a:r>
        </a:p>
      </dgm:t>
    </dgm:pt>
    <dgm:pt modelId="{6A00788C-DEB6-45F5-9809-879E45EBC3AB}" type="parTrans" cxnId="{BD038266-B9F1-4717-BE32-82D4C5B9EAC9}">
      <dgm:prSet/>
      <dgm:spPr/>
      <dgm:t>
        <a:bodyPr/>
        <a:lstStyle/>
        <a:p>
          <a:endParaRPr lang="en-US"/>
        </a:p>
      </dgm:t>
    </dgm:pt>
    <dgm:pt modelId="{18B331A8-6FA9-4112-B36B-ACC14841F659}" type="sibTrans" cxnId="{BD038266-B9F1-4717-BE32-82D4C5B9EAC9}">
      <dgm:prSet/>
      <dgm:spPr/>
      <dgm:t>
        <a:bodyPr/>
        <a:lstStyle/>
        <a:p>
          <a:endParaRPr lang="en-US"/>
        </a:p>
      </dgm:t>
    </dgm:pt>
    <dgm:pt modelId="{6E739E00-5E4A-4EB0-9D30-DCE5EA2AE57C}">
      <dgm:prSet custT="1"/>
      <dgm:spPr/>
      <dgm:t>
        <a:bodyPr/>
        <a:lstStyle/>
        <a:p>
          <a:r>
            <a:rPr lang="en-US" altLang="ja-JP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Gates</a:t>
          </a:r>
        </a:p>
      </dgm:t>
    </dgm:pt>
    <dgm:pt modelId="{9D6D6FD5-9586-4877-A360-A744A0C95010}" type="parTrans" cxnId="{D4592FAA-33C4-4470-97FD-2A1E2C1EC34F}">
      <dgm:prSet/>
      <dgm:spPr/>
      <dgm:t>
        <a:bodyPr/>
        <a:lstStyle/>
        <a:p>
          <a:endParaRPr lang="en-US"/>
        </a:p>
      </dgm:t>
    </dgm:pt>
    <dgm:pt modelId="{4BC45215-B04D-4522-A45E-68031193E775}" type="sibTrans" cxnId="{D4592FAA-33C4-4470-97FD-2A1E2C1EC34F}">
      <dgm:prSet/>
      <dgm:spPr/>
      <dgm:t>
        <a:bodyPr/>
        <a:lstStyle/>
        <a:p>
          <a:endParaRPr lang="en-US"/>
        </a:p>
      </dgm:t>
    </dgm:pt>
    <dgm:pt modelId="{9A0FA915-E42D-4599-9E8D-5C5481CB2135}">
      <dgm:prSet custT="1"/>
      <dgm:spPr/>
      <dgm:t>
        <a:bodyPr/>
        <a:lstStyle/>
        <a:p>
          <a:r>
            <a:rPr lang="en-US" altLang="ja-JP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Loss of Security System Power Can Allow Intrusion Into High Security Areas </a:t>
          </a:r>
        </a:p>
      </dgm:t>
    </dgm:pt>
    <dgm:pt modelId="{643B3D48-AF7D-4C71-8F53-08DF9D38E8E3}" type="parTrans" cxnId="{576C740A-6373-4434-9FFE-0B979E18E79B}">
      <dgm:prSet/>
      <dgm:spPr/>
      <dgm:t>
        <a:bodyPr/>
        <a:lstStyle/>
        <a:p>
          <a:endParaRPr lang="en-US"/>
        </a:p>
      </dgm:t>
    </dgm:pt>
    <dgm:pt modelId="{3CACEB4C-0642-4B14-8EBE-2DE3F7DC7EF1}" type="sibTrans" cxnId="{576C740A-6373-4434-9FFE-0B979E18E79B}">
      <dgm:prSet/>
      <dgm:spPr/>
      <dgm:t>
        <a:bodyPr/>
        <a:lstStyle/>
        <a:p>
          <a:endParaRPr lang="en-US"/>
        </a:p>
      </dgm:t>
    </dgm:pt>
    <dgm:pt modelId="{D6453CBD-0303-4258-9FB1-3A98B5D5C148}">
      <dgm:prSet custT="1"/>
      <dgm:spPr/>
      <dgm:t>
        <a:bodyPr/>
        <a:lstStyle/>
        <a:p>
          <a:r>
            <a:rPr lang="en-US" altLang="ja-JP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Loss of Power to Equipment’s Personnel Safety Features Can Create Hazzard to Workers</a:t>
          </a:r>
        </a:p>
      </dgm:t>
    </dgm:pt>
    <dgm:pt modelId="{CC84E717-4819-4BA0-B32B-C853BE907932}" type="parTrans" cxnId="{710ABF78-7961-4D48-87D1-46D7AA2FDF89}">
      <dgm:prSet/>
      <dgm:spPr/>
      <dgm:t>
        <a:bodyPr/>
        <a:lstStyle/>
        <a:p>
          <a:endParaRPr lang="en-US"/>
        </a:p>
      </dgm:t>
    </dgm:pt>
    <dgm:pt modelId="{7F2CC9DA-2816-47DB-B403-9E5273D5EFFB}" type="sibTrans" cxnId="{710ABF78-7961-4D48-87D1-46D7AA2FDF89}">
      <dgm:prSet/>
      <dgm:spPr/>
      <dgm:t>
        <a:bodyPr/>
        <a:lstStyle/>
        <a:p>
          <a:endParaRPr lang="en-US"/>
        </a:p>
      </dgm:t>
    </dgm:pt>
    <dgm:pt modelId="{93FA4B32-A042-4E9A-9168-6801885719CA}">
      <dgm:prSet custT="1"/>
      <dgm:spPr/>
      <dgm:t>
        <a:bodyPr/>
        <a:lstStyle/>
        <a:p>
          <a:pPr>
            <a:buFontTx/>
            <a:buChar char="*"/>
          </a:pPr>
          <a:r>
            <a:rPr lang="en-US" altLang="ja-JP" sz="1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Hoists &amp; Cranes Can Drop Load</a:t>
          </a:r>
        </a:p>
      </dgm:t>
    </dgm:pt>
    <dgm:pt modelId="{7354AD90-9EC6-4510-B3B9-3D8673D02C05}" type="parTrans" cxnId="{D0B9BF2A-51AE-4018-8333-CFB60F2F81C1}">
      <dgm:prSet/>
      <dgm:spPr/>
      <dgm:t>
        <a:bodyPr/>
        <a:lstStyle/>
        <a:p>
          <a:endParaRPr lang="en-US"/>
        </a:p>
      </dgm:t>
    </dgm:pt>
    <dgm:pt modelId="{53F64B74-800B-485D-AD20-3780E8DBCFB5}" type="sibTrans" cxnId="{D0B9BF2A-51AE-4018-8333-CFB60F2F81C1}">
      <dgm:prSet/>
      <dgm:spPr/>
      <dgm:t>
        <a:bodyPr/>
        <a:lstStyle/>
        <a:p>
          <a:endParaRPr lang="en-US"/>
        </a:p>
      </dgm:t>
    </dgm:pt>
    <dgm:pt modelId="{6EF7265A-5B66-424F-8E6A-FA537C821E08}">
      <dgm:prSet custT="1"/>
      <dgm:spPr/>
      <dgm:t>
        <a:bodyPr/>
        <a:lstStyle/>
        <a:p>
          <a:pPr>
            <a:buFontTx/>
            <a:buChar char="*"/>
          </a:pPr>
          <a:r>
            <a:rPr lang="en-US" altLang="ja-JP" sz="1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Power to Security Access Areas is Cut During Breach Attempts</a:t>
          </a:r>
        </a:p>
      </dgm:t>
    </dgm:pt>
    <dgm:pt modelId="{3127A9D9-723B-4D11-98EE-B4C8BC0C1693}" type="parTrans" cxnId="{EEE8948B-A656-43BA-9F92-6564D5321ED3}">
      <dgm:prSet/>
      <dgm:spPr/>
      <dgm:t>
        <a:bodyPr/>
        <a:lstStyle/>
        <a:p>
          <a:endParaRPr lang="en-US"/>
        </a:p>
      </dgm:t>
    </dgm:pt>
    <dgm:pt modelId="{C2F0510D-1EB4-4292-BC7A-84F121B1CBCD}" type="sibTrans" cxnId="{EEE8948B-A656-43BA-9F92-6564D5321ED3}">
      <dgm:prSet/>
      <dgm:spPr/>
      <dgm:t>
        <a:bodyPr/>
        <a:lstStyle/>
        <a:p>
          <a:endParaRPr lang="en-US"/>
        </a:p>
      </dgm:t>
    </dgm:pt>
    <dgm:pt modelId="{957B6354-1130-4ACF-8711-55D9C5DA3315}">
      <dgm:prSet custT="1"/>
      <dgm:spPr/>
      <dgm:t>
        <a:bodyPr/>
        <a:lstStyle/>
        <a:p>
          <a:pPr>
            <a:buFontTx/>
            <a:buChar char="*"/>
          </a:pPr>
          <a:r>
            <a:rPr lang="en-US" altLang="ja-JP" sz="1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Robotics Multi Axis Systems Lose Reference Causing Damage to Mechanical Components or Surrounding Equipment</a:t>
          </a:r>
        </a:p>
      </dgm:t>
    </dgm:pt>
    <dgm:pt modelId="{D540D267-1573-46B2-8B7A-0FC51CA1BA05}" type="parTrans" cxnId="{73D454C4-9830-4F7C-8E8C-A5DADDA405CC}">
      <dgm:prSet/>
      <dgm:spPr/>
      <dgm:t>
        <a:bodyPr/>
        <a:lstStyle/>
        <a:p>
          <a:endParaRPr lang="en-US"/>
        </a:p>
      </dgm:t>
    </dgm:pt>
    <dgm:pt modelId="{66750CEE-F9A3-421F-9D27-6A198E135FB1}" type="sibTrans" cxnId="{73D454C4-9830-4F7C-8E8C-A5DADDA405CC}">
      <dgm:prSet/>
      <dgm:spPr/>
      <dgm:t>
        <a:bodyPr/>
        <a:lstStyle/>
        <a:p>
          <a:endParaRPr lang="en-US"/>
        </a:p>
      </dgm:t>
    </dgm:pt>
    <dgm:pt modelId="{A9D4E672-D20A-4B98-8717-EA485F3D7CEC}">
      <dgm:prSet custT="1"/>
      <dgm:spPr/>
      <dgm:t>
        <a:bodyPr/>
        <a:lstStyle/>
        <a:p>
          <a:pPr>
            <a:buFontTx/>
            <a:buChar char="*"/>
          </a:pPr>
          <a:r>
            <a:rPr lang="en-US" altLang="ja-JP" sz="1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High Speed Turbines Can Burn up Without Constant Lubrication</a:t>
          </a:r>
        </a:p>
      </dgm:t>
    </dgm:pt>
    <dgm:pt modelId="{6F0DDEB9-0BDB-4C47-8AF4-CF771574157E}" type="parTrans" cxnId="{FF9CF39B-4808-4C13-8598-11C456D8D764}">
      <dgm:prSet/>
      <dgm:spPr/>
      <dgm:t>
        <a:bodyPr/>
        <a:lstStyle/>
        <a:p>
          <a:endParaRPr lang="en-US"/>
        </a:p>
      </dgm:t>
    </dgm:pt>
    <dgm:pt modelId="{B9CF37CD-EEDB-414C-8750-B96D1D164272}" type="sibTrans" cxnId="{FF9CF39B-4808-4C13-8598-11C456D8D764}">
      <dgm:prSet/>
      <dgm:spPr/>
      <dgm:t>
        <a:bodyPr/>
        <a:lstStyle/>
        <a:p>
          <a:endParaRPr lang="en-US"/>
        </a:p>
      </dgm:t>
    </dgm:pt>
    <dgm:pt modelId="{01EB0C7A-44C2-49AE-9A16-19EB3DC756F9}">
      <dgm:prSet custT="1"/>
      <dgm:spPr/>
      <dgm:t>
        <a:bodyPr/>
        <a:lstStyle/>
        <a:p>
          <a:pPr>
            <a:buFontTx/>
            <a:buChar char="*"/>
          </a:pPr>
          <a:r>
            <a:rPr lang="en-US" altLang="ja-JP" sz="1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Cleans Rooms Must Remain Free of Environmental Particulates or Expensive Semiconductor Wafers are Discarded</a:t>
          </a:r>
        </a:p>
      </dgm:t>
    </dgm:pt>
    <dgm:pt modelId="{872C2567-16BB-4D45-9685-4787606B0D96}" type="parTrans" cxnId="{68A473DC-8058-41DE-B4D2-D0AB76356613}">
      <dgm:prSet/>
      <dgm:spPr/>
      <dgm:t>
        <a:bodyPr/>
        <a:lstStyle/>
        <a:p>
          <a:endParaRPr lang="en-US"/>
        </a:p>
      </dgm:t>
    </dgm:pt>
    <dgm:pt modelId="{E5202A73-9917-4E56-B0A5-5151133C099A}" type="sibTrans" cxnId="{68A473DC-8058-41DE-B4D2-D0AB76356613}">
      <dgm:prSet/>
      <dgm:spPr/>
      <dgm:t>
        <a:bodyPr/>
        <a:lstStyle/>
        <a:p>
          <a:endParaRPr lang="en-US"/>
        </a:p>
      </dgm:t>
    </dgm:pt>
    <dgm:pt modelId="{EB7B812A-F445-4017-9D8B-F67A3F4BCCE2}">
      <dgm:prSet custT="1"/>
      <dgm:spPr/>
      <dgm:t>
        <a:bodyPr/>
        <a:lstStyle/>
        <a:p>
          <a:pPr>
            <a:buFontTx/>
            <a:buChar char="*"/>
          </a:pPr>
          <a:r>
            <a:rPr lang="en-US" altLang="ja-JP" sz="1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Machine Tools for Wafer Etching Must maintain Constant Chill Water Cooling Due to High-Speed Operation</a:t>
          </a:r>
        </a:p>
      </dgm:t>
    </dgm:pt>
    <dgm:pt modelId="{D445A5FF-E73B-48EB-ACF0-D6A83B72B5AF}" type="parTrans" cxnId="{CC4625B7-D88D-4FB9-8B40-18828BCFD1A4}">
      <dgm:prSet/>
      <dgm:spPr/>
      <dgm:t>
        <a:bodyPr/>
        <a:lstStyle/>
        <a:p>
          <a:endParaRPr lang="en-US"/>
        </a:p>
      </dgm:t>
    </dgm:pt>
    <dgm:pt modelId="{53B296B6-A6D3-41BB-B60E-A4AECA341E26}" type="sibTrans" cxnId="{CC4625B7-D88D-4FB9-8B40-18828BCFD1A4}">
      <dgm:prSet/>
      <dgm:spPr/>
      <dgm:t>
        <a:bodyPr/>
        <a:lstStyle/>
        <a:p>
          <a:endParaRPr lang="en-US"/>
        </a:p>
      </dgm:t>
    </dgm:pt>
    <dgm:pt modelId="{8DD29CCF-31B2-4BEE-A12E-EB3A84E5C3F7}">
      <dgm:prSet custT="1"/>
      <dgm:spPr/>
      <dgm:t>
        <a:bodyPr/>
        <a:lstStyle/>
        <a:p>
          <a:r>
            <a:rPr lang="en-US" altLang="ja-JP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Any Slight Deviation in Motor Speed or Torque Can Create Scrap Product and Expensive Production Loses or Cleanup </a:t>
          </a:r>
        </a:p>
      </dgm:t>
    </dgm:pt>
    <dgm:pt modelId="{E2BA4054-A92D-4D10-9EE6-A622B1B47DD2}" type="parTrans" cxnId="{0F2A8354-9DFB-4DA7-87B7-0D019F3065C4}">
      <dgm:prSet/>
      <dgm:spPr/>
      <dgm:t>
        <a:bodyPr/>
        <a:lstStyle/>
        <a:p>
          <a:endParaRPr lang="en-US"/>
        </a:p>
      </dgm:t>
    </dgm:pt>
    <dgm:pt modelId="{B4DCDE62-6C6B-48E7-AEC9-DBF076E7D528}" type="sibTrans" cxnId="{0F2A8354-9DFB-4DA7-87B7-0D019F3065C4}">
      <dgm:prSet/>
      <dgm:spPr/>
      <dgm:t>
        <a:bodyPr/>
        <a:lstStyle/>
        <a:p>
          <a:endParaRPr lang="en-US"/>
        </a:p>
      </dgm:t>
    </dgm:pt>
    <dgm:pt modelId="{6ACF7DC1-DB19-4DF6-9612-E44AC837C411}">
      <dgm:prSet custT="1"/>
      <dgm:spPr/>
      <dgm:t>
        <a:bodyPr/>
        <a:lstStyle/>
        <a:p>
          <a:r>
            <a:rPr lang="en-US" altLang="ja-JP" sz="1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Critical Data Can Be Lost if Environmental Systems Are Lost and Data Servers Overheat</a:t>
          </a:r>
        </a:p>
      </dgm:t>
    </dgm:pt>
    <dgm:pt modelId="{0D2B0441-49E1-4968-9FB9-1266E915AA0E}" type="parTrans" cxnId="{E1CFCA0C-8A0A-4A2B-B798-BA83347E4A34}">
      <dgm:prSet/>
      <dgm:spPr/>
      <dgm:t>
        <a:bodyPr/>
        <a:lstStyle/>
        <a:p>
          <a:endParaRPr lang="en-US"/>
        </a:p>
      </dgm:t>
    </dgm:pt>
    <dgm:pt modelId="{4D0C6C2A-52BD-49C6-94A2-1999255B1D71}" type="sibTrans" cxnId="{E1CFCA0C-8A0A-4A2B-B798-BA83347E4A34}">
      <dgm:prSet/>
      <dgm:spPr/>
      <dgm:t>
        <a:bodyPr/>
        <a:lstStyle/>
        <a:p>
          <a:endParaRPr lang="en-US"/>
        </a:p>
      </dgm:t>
    </dgm:pt>
    <dgm:pt modelId="{2BF4880D-5085-441F-8AF2-842DAE578FC4}">
      <dgm:prSet custT="1"/>
      <dgm:spPr/>
      <dgm:t>
        <a:bodyPr/>
        <a:lstStyle/>
        <a:p>
          <a:pPr>
            <a:buFontTx/>
            <a:buChar char="*"/>
          </a:pPr>
          <a:r>
            <a:rPr lang="en-US" altLang="ja-JP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Chemical and Toxic Exhaust Ventilation</a:t>
          </a:r>
        </a:p>
      </dgm:t>
    </dgm:pt>
    <dgm:pt modelId="{ECCCC44A-C414-4DCB-934B-735BDAC83E54}" type="parTrans" cxnId="{49D77326-9CE9-4DCB-A24E-F51C5E90012C}">
      <dgm:prSet/>
      <dgm:spPr/>
      <dgm:t>
        <a:bodyPr/>
        <a:lstStyle/>
        <a:p>
          <a:endParaRPr lang="en-US"/>
        </a:p>
      </dgm:t>
    </dgm:pt>
    <dgm:pt modelId="{DAE8FD6A-AE76-437E-8459-B5E7A88989BB}" type="sibTrans" cxnId="{49D77326-9CE9-4DCB-A24E-F51C5E90012C}">
      <dgm:prSet/>
      <dgm:spPr/>
      <dgm:t>
        <a:bodyPr/>
        <a:lstStyle/>
        <a:p>
          <a:endParaRPr lang="en-US"/>
        </a:p>
      </dgm:t>
    </dgm:pt>
    <dgm:pt modelId="{EDDB1ABD-66D5-4B56-BC95-E978C0FF0502}">
      <dgm:prSet custT="1"/>
      <dgm:spPr/>
      <dgm:t>
        <a:bodyPr/>
        <a:lstStyle/>
        <a:p>
          <a:pPr>
            <a:buFontTx/>
            <a:buChar char="*"/>
          </a:pPr>
          <a:r>
            <a:rPr lang="en-US" altLang="ja-JP" sz="1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Loss of Ventilation and Exhaust Fans can Create Personnel Hazzard from Toxic Gases  </a:t>
          </a:r>
        </a:p>
      </dgm:t>
    </dgm:pt>
    <dgm:pt modelId="{DBA1C16B-AE97-4ABB-9FB0-A59602664682}" type="parTrans" cxnId="{63EC0650-9730-4F45-A705-3F4395B151B4}">
      <dgm:prSet/>
      <dgm:spPr/>
      <dgm:t>
        <a:bodyPr/>
        <a:lstStyle/>
        <a:p>
          <a:endParaRPr lang="en-US"/>
        </a:p>
      </dgm:t>
    </dgm:pt>
    <dgm:pt modelId="{8B77A7C6-9352-4C1D-B09B-1402C1BCCC9C}" type="sibTrans" cxnId="{63EC0650-9730-4F45-A705-3F4395B151B4}">
      <dgm:prSet/>
      <dgm:spPr/>
      <dgm:t>
        <a:bodyPr/>
        <a:lstStyle/>
        <a:p>
          <a:endParaRPr lang="en-US"/>
        </a:p>
      </dgm:t>
    </dgm:pt>
    <dgm:pt modelId="{30ED3802-91AF-4384-8DEB-7F12D963D9A6}">
      <dgm:prSet custT="1"/>
      <dgm:spPr/>
      <dgm:t>
        <a:bodyPr/>
        <a:lstStyle/>
        <a:p>
          <a:r>
            <a:rPr lang="en-US" altLang="ja-JP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Perishable Products can Be Lost During AC Line Loss that Can Trip Refrigeration Compressor VFDs/Motors </a:t>
          </a:r>
        </a:p>
      </dgm:t>
    </dgm:pt>
    <dgm:pt modelId="{5C22128B-DA9C-4279-92B4-C97229FAB8AF}" type="parTrans" cxnId="{B01D4F2F-2139-44A1-A18E-911D7F9EA979}">
      <dgm:prSet/>
      <dgm:spPr/>
      <dgm:t>
        <a:bodyPr/>
        <a:lstStyle/>
        <a:p>
          <a:endParaRPr lang="en-US"/>
        </a:p>
      </dgm:t>
    </dgm:pt>
    <dgm:pt modelId="{39E121C3-E5FA-41AB-B2C9-F89957756373}" type="sibTrans" cxnId="{B01D4F2F-2139-44A1-A18E-911D7F9EA979}">
      <dgm:prSet/>
      <dgm:spPr/>
      <dgm:t>
        <a:bodyPr/>
        <a:lstStyle/>
        <a:p>
          <a:endParaRPr lang="en-US"/>
        </a:p>
      </dgm:t>
    </dgm:pt>
    <dgm:pt modelId="{4A736D54-9510-4BAF-9D5E-49C0F4C459C0}">
      <dgm:prSet custT="1"/>
      <dgm:spPr/>
      <dgm:t>
        <a:bodyPr/>
        <a:lstStyle/>
        <a:p>
          <a:r>
            <a:rPr lang="en-US" altLang="ja-JP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Centers – Environmental Systems Backup</a:t>
          </a:r>
        </a:p>
      </dgm:t>
    </dgm:pt>
    <dgm:pt modelId="{DFE562DC-7341-4968-A80A-C18F8EB5D2A6}" type="parTrans" cxnId="{6816F151-5970-4613-AB3B-A03315461CC0}">
      <dgm:prSet/>
      <dgm:spPr/>
      <dgm:t>
        <a:bodyPr/>
        <a:lstStyle/>
        <a:p>
          <a:endParaRPr lang="en-US"/>
        </a:p>
      </dgm:t>
    </dgm:pt>
    <dgm:pt modelId="{48110E4D-C181-437F-A882-FE6A037D5548}" type="sibTrans" cxnId="{6816F151-5970-4613-AB3B-A03315461CC0}">
      <dgm:prSet/>
      <dgm:spPr/>
      <dgm:t>
        <a:bodyPr/>
        <a:lstStyle/>
        <a:p>
          <a:endParaRPr lang="en-US"/>
        </a:p>
      </dgm:t>
    </dgm:pt>
    <dgm:pt modelId="{DDBB86AA-43C6-44C6-963F-07EFE0642C8D}" type="pres">
      <dgm:prSet presAssocID="{3E343489-BBB8-4626-BFEC-76A01FF7391B}" presName="linear" presStyleCnt="0">
        <dgm:presLayoutVars>
          <dgm:dir/>
          <dgm:animLvl val="lvl"/>
          <dgm:resizeHandles val="exact"/>
        </dgm:presLayoutVars>
      </dgm:prSet>
      <dgm:spPr/>
    </dgm:pt>
    <dgm:pt modelId="{C38C7600-D294-4014-AE99-F9A2DFB83525}" type="pres">
      <dgm:prSet presAssocID="{EDB3C25E-5144-4943-8EA5-926628566472}" presName="parentLin" presStyleCnt="0"/>
      <dgm:spPr/>
    </dgm:pt>
    <dgm:pt modelId="{B38F80DB-027B-4D79-BB1E-54F30382DC5D}" type="pres">
      <dgm:prSet presAssocID="{EDB3C25E-5144-4943-8EA5-926628566472}" presName="parentLeftMargin" presStyleLbl="node1" presStyleIdx="0" presStyleCnt="2"/>
      <dgm:spPr/>
    </dgm:pt>
    <dgm:pt modelId="{D2DF6A5C-A510-4FA4-83D6-B63E98D0F35A}" type="pres">
      <dgm:prSet presAssocID="{EDB3C25E-5144-4943-8EA5-926628566472}" presName="parentText" presStyleLbl="node1" presStyleIdx="0" presStyleCnt="2" custScaleX="82731" custScaleY="12212" custLinFactX="10618" custLinFactNeighborX="100000" custLinFactNeighborY="-59099">
        <dgm:presLayoutVars>
          <dgm:chMax val="0"/>
          <dgm:bulletEnabled val="1"/>
        </dgm:presLayoutVars>
      </dgm:prSet>
      <dgm:spPr/>
    </dgm:pt>
    <dgm:pt modelId="{F67C8ADE-5D1A-469A-95CE-8A3E02FFD4C9}" type="pres">
      <dgm:prSet presAssocID="{EDB3C25E-5144-4943-8EA5-926628566472}" presName="negativeSpace" presStyleCnt="0"/>
      <dgm:spPr/>
    </dgm:pt>
    <dgm:pt modelId="{6FE1F7D0-5F57-45AB-B593-BD872D6C8615}" type="pres">
      <dgm:prSet presAssocID="{EDB3C25E-5144-4943-8EA5-926628566472}" presName="childText" presStyleLbl="conFgAcc1" presStyleIdx="0" presStyleCnt="2" custScaleY="44934" custLinFactNeighborX="193" custLinFactNeighborY="-74105">
        <dgm:presLayoutVars>
          <dgm:bulletEnabled val="1"/>
        </dgm:presLayoutVars>
      </dgm:prSet>
      <dgm:spPr/>
    </dgm:pt>
    <dgm:pt modelId="{4FB359AB-4661-4B3C-A169-170B8EACC7A6}" type="pres">
      <dgm:prSet presAssocID="{DCAA5A1F-56D0-4930-93C2-D3B62A818420}" presName="spaceBetweenRectangles" presStyleCnt="0"/>
      <dgm:spPr/>
    </dgm:pt>
    <dgm:pt modelId="{9F0503E8-7AEC-40E6-B8F6-842CCE18D9A5}" type="pres">
      <dgm:prSet presAssocID="{A894E19A-EF91-4701-8CE4-55EDBEA5B65F}" presName="parentLin" presStyleCnt="0"/>
      <dgm:spPr/>
    </dgm:pt>
    <dgm:pt modelId="{EEDBD282-51A2-4E7F-8424-447C6CA87A2B}" type="pres">
      <dgm:prSet presAssocID="{A894E19A-EF91-4701-8CE4-55EDBEA5B65F}" presName="parentLeftMargin" presStyleLbl="node1" presStyleIdx="0" presStyleCnt="2"/>
      <dgm:spPr/>
    </dgm:pt>
    <dgm:pt modelId="{F43F564C-7B26-47CE-9233-71E24EA7F1DE}" type="pres">
      <dgm:prSet presAssocID="{A894E19A-EF91-4701-8CE4-55EDBEA5B65F}" presName="parentText" presStyleLbl="node1" presStyleIdx="1" presStyleCnt="2" custScaleX="82417" custScaleY="13806" custLinFactX="10618" custLinFactNeighborX="100000" custLinFactNeighborY="-30213">
        <dgm:presLayoutVars>
          <dgm:chMax val="0"/>
          <dgm:bulletEnabled val="1"/>
        </dgm:presLayoutVars>
      </dgm:prSet>
      <dgm:spPr/>
    </dgm:pt>
    <dgm:pt modelId="{FCA863C9-BB65-4FAA-93D9-94DF15ED603F}" type="pres">
      <dgm:prSet presAssocID="{A894E19A-EF91-4701-8CE4-55EDBEA5B65F}" presName="negativeSpace" presStyleCnt="0"/>
      <dgm:spPr/>
    </dgm:pt>
    <dgm:pt modelId="{07D02675-7B0B-4B39-A4B3-F4F168705769}" type="pres">
      <dgm:prSet presAssocID="{A894E19A-EF91-4701-8CE4-55EDBEA5B65F}" presName="childText" presStyleLbl="conFgAcc1" presStyleIdx="1" presStyleCnt="2" custScaleY="66261" custLinFactNeighborX="-265" custLinFactNeighborY="30827">
        <dgm:presLayoutVars>
          <dgm:bulletEnabled val="1"/>
        </dgm:presLayoutVars>
      </dgm:prSet>
      <dgm:spPr/>
    </dgm:pt>
  </dgm:ptLst>
  <dgm:cxnLst>
    <dgm:cxn modelId="{D730AA00-21BC-425B-BD20-744AF34ED57D}" srcId="{A894E19A-EF91-4701-8CE4-55EDBEA5B65F}" destId="{8A69DBDD-6403-4944-BE18-0676E25B37FC}" srcOrd="1" destOrd="0" parTransId="{0F900E98-FD60-42A3-8227-70568EBE742A}" sibTransId="{FF409086-2D82-4244-9024-6BD9B16B31D4}"/>
    <dgm:cxn modelId="{AEFB4609-8BAC-4779-96E8-4C3DA37CC279}" type="presOf" srcId="{4A736D54-9510-4BAF-9D5E-49C0F4C459C0}" destId="{07D02675-7B0B-4B39-A4B3-F4F168705769}" srcOrd="0" destOrd="0" presId="urn:microsoft.com/office/officeart/2005/8/layout/list1"/>
    <dgm:cxn modelId="{576C740A-6373-4434-9FFE-0B979E18E79B}" srcId="{EDB3C25E-5144-4943-8EA5-926628566472}" destId="{9A0FA915-E42D-4599-9E8D-5C5481CB2135}" srcOrd="2" destOrd="0" parTransId="{643B3D48-AF7D-4C71-8F53-08DF9D38E8E3}" sibTransId="{3CACEB4C-0642-4B14-8EBE-2DE3F7DC7EF1}"/>
    <dgm:cxn modelId="{E1CFCA0C-8A0A-4A2B-B798-BA83347E4A34}" srcId="{4A736D54-9510-4BAF-9D5E-49C0F4C459C0}" destId="{6ACF7DC1-DB19-4DF6-9612-E44AC837C411}" srcOrd="0" destOrd="0" parTransId="{0D2B0441-49E1-4968-9FB9-1266E915AA0E}" sibTransId="{4D0C6C2A-52BD-49C6-94A2-1999255B1D71}"/>
    <dgm:cxn modelId="{61B60110-56B1-482A-806C-D485A44B5927}" type="presOf" srcId="{6E739E00-5E4A-4EB0-9D30-DCE5EA2AE57C}" destId="{07D02675-7B0B-4B39-A4B3-F4F168705769}" srcOrd="0" destOrd="10" presId="urn:microsoft.com/office/officeart/2005/8/layout/list1"/>
    <dgm:cxn modelId="{BC973416-D700-4ECA-9CB5-03439214F8DB}" type="presOf" srcId="{2BF4880D-5085-441F-8AF2-842DAE578FC4}" destId="{07D02675-7B0B-4B39-A4B3-F4F168705769}" srcOrd="0" destOrd="12" presId="urn:microsoft.com/office/officeart/2005/8/layout/list1"/>
    <dgm:cxn modelId="{E6AA701C-6265-42FF-A985-754FE92C0AEC}" type="presOf" srcId="{8A69DBDD-6403-4944-BE18-0676E25B37FC}" destId="{07D02675-7B0B-4B39-A4B3-F4F168705769}" srcOrd="0" destOrd="2" presId="urn:microsoft.com/office/officeart/2005/8/layout/list1"/>
    <dgm:cxn modelId="{5D3BB323-5AE5-4748-975F-C173B677A33E}" type="presOf" srcId="{9A0FA915-E42D-4599-9E8D-5C5481CB2135}" destId="{6FE1F7D0-5F57-45AB-B593-BD872D6C8615}" srcOrd="0" destOrd="2" presId="urn:microsoft.com/office/officeart/2005/8/layout/list1"/>
    <dgm:cxn modelId="{49D77326-9CE9-4DCB-A24E-F51C5E90012C}" srcId="{A894E19A-EF91-4701-8CE4-55EDBEA5B65F}" destId="{2BF4880D-5085-441F-8AF2-842DAE578FC4}" srcOrd="5" destOrd="0" parTransId="{ECCCC44A-C414-4DCB-934B-735BDAC83E54}" sibTransId="{DAE8FD6A-AE76-437E-8459-B5E7A88989BB}"/>
    <dgm:cxn modelId="{E6B1A32A-EBF5-4DE1-85A6-AF9C8E055277}" type="presOf" srcId="{93FA4B32-A042-4E9A-9168-6801885719CA}" destId="{07D02675-7B0B-4B39-A4B3-F4F168705769}" srcOrd="0" destOrd="9" presId="urn:microsoft.com/office/officeart/2005/8/layout/list1"/>
    <dgm:cxn modelId="{D0B9BF2A-51AE-4018-8333-CFB60F2F81C1}" srcId="{4F0C0189-53EE-47B0-86FB-14FCB1AC3D70}" destId="{93FA4B32-A042-4E9A-9168-6801885719CA}" srcOrd="1" destOrd="0" parTransId="{7354AD90-9EC6-4510-B3B9-3D8673D02C05}" sibTransId="{53F64B74-800B-485D-AD20-3780E8DBCFB5}"/>
    <dgm:cxn modelId="{E671472C-AE5E-4CA9-9144-65517B25648F}" type="presOf" srcId="{EDDB1ABD-66D5-4B56-BC95-E978C0FF0502}" destId="{07D02675-7B0B-4B39-A4B3-F4F168705769}" srcOrd="0" destOrd="13" presId="urn:microsoft.com/office/officeart/2005/8/layout/list1"/>
    <dgm:cxn modelId="{B01D4F2F-2139-44A1-A18E-911D7F9EA979}" srcId="{EDB3C25E-5144-4943-8EA5-926628566472}" destId="{30ED3802-91AF-4384-8DEB-7F12D963D9A6}" srcOrd="4" destOrd="0" parTransId="{5C22128B-DA9C-4279-92B4-C97229FAB8AF}" sibTransId="{39E121C3-E5FA-41AB-B2C9-F89957756373}"/>
    <dgm:cxn modelId="{E11B3139-88E2-4989-976D-4AFD1E9CB5DA}" srcId="{EDB3C25E-5144-4943-8EA5-926628566472}" destId="{D857F899-1CC7-4F58-ACF6-F53C9BA1B02A}" srcOrd="0" destOrd="0" parTransId="{B49DA94A-B428-456B-A111-73707684F11D}" sibTransId="{599793C6-D35B-4AF6-9402-8C63C0B33A3D}"/>
    <dgm:cxn modelId="{B512133D-E936-4842-AD60-16D76FE62CA4}" type="presOf" srcId="{D6453CBD-0303-4258-9FB1-3A98B5D5C148}" destId="{6FE1F7D0-5F57-45AB-B593-BD872D6C8615}" srcOrd="0" destOrd="3" presId="urn:microsoft.com/office/officeart/2005/8/layout/list1"/>
    <dgm:cxn modelId="{2BAA4A42-651B-4699-BCD5-7755763DD92A}" type="presOf" srcId="{0257831D-BBFC-4AB9-98EC-6E40115B2B80}" destId="{07D02675-7B0B-4B39-A4B3-F4F168705769}" srcOrd="0" destOrd="5" presId="urn:microsoft.com/office/officeart/2005/8/layout/list1"/>
    <dgm:cxn modelId="{BD038266-B9F1-4717-BE32-82D4C5B9EAC9}" srcId="{A894E19A-EF91-4701-8CE4-55EDBEA5B65F}" destId="{4F0C0189-53EE-47B0-86FB-14FCB1AC3D70}" srcOrd="3" destOrd="0" parTransId="{6A00788C-DEB6-45F5-9809-879E45EBC3AB}" sibTransId="{18B331A8-6FA9-4112-B36B-ACC14841F659}"/>
    <dgm:cxn modelId="{67C0F36A-9F97-4995-977D-FFBCC7324F25}" type="presOf" srcId="{D857F899-1CC7-4F58-ACF6-F53C9BA1B02A}" destId="{6FE1F7D0-5F57-45AB-B593-BD872D6C8615}" srcOrd="0" destOrd="0" presId="urn:microsoft.com/office/officeart/2005/8/layout/list1"/>
    <dgm:cxn modelId="{87BAA24F-C197-4BE4-883B-F701F2D82C82}" type="presOf" srcId="{A894E19A-EF91-4701-8CE4-55EDBEA5B65F}" destId="{EEDBD282-51A2-4E7F-8424-447C6CA87A2B}" srcOrd="0" destOrd="0" presId="urn:microsoft.com/office/officeart/2005/8/layout/list1"/>
    <dgm:cxn modelId="{63EC0650-9730-4F45-A705-3F4395B151B4}" srcId="{2BF4880D-5085-441F-8AF2-842DAE578FC4}" destId="{EDDB1ABD-66D5-4B56-BC95-E978C0FF0502}" srcOrd="0" destOrd="0" parTransId="{DBA1C16B-AE97-4ABB-9FB0-A59602664682}" sibTransId="{8B77A7C6-9352-4C1D-B09B-1402C1BCCC9C}"/>
    <dgm:cxn modelId="{49AB0970-73E2-44B5-9BBB-DB94C3032A2D}" type="presOf" srcId="{EDB3C25E-5144-4943-8EA5-926628566472}" destId="{D2DF6A5C-A510-4FA4-83D6-B63E98D0F35A}" srcOrd="1" destOrd="0" presId="urn:microsoft.com/office/officeart/2005/8/layout/list1"/>
    <dgm:cxn modelId="{F0101671-2A31-4F57-B25B-7C11750E0AF5}" type="presOf" srcId="{4F0C0189-53EE-47B0-86FB-14FCB1AC3D70}" destId="{07D02675-7B0B-4B39-A4B3-F4F168705769}" srcOrd="0" destOrd="7" presId="urn:microsoft.com/office/officeart/2005/8/layout/list1"/>
    <dgm:cxn modelId="{6816F151-5970-4613-AB3B-A03315461CC0}" srcId="{A894E19A-EF91-4701-8CE4-55EDBEA5B65F}" destId="{4A736D54-9510-4BAF-9D5E-49C0F4C459C0}" srcOrd="0" destOrd="0" parTransId="{DFE562DC-7341-4968-A80A-C18F8EB5D2A6}" sibTransId="{48110E4D-C181-437F-A882-FE6A037D5548}"/>
    <dgm:cxn modelId="{0F2A8354-9DFB-4DA7-87B7-0D019F3065C4}" srcId="{EDB3C25E-5144-4943-8EA5-926628566472}" destId="{8DD29CCF-31B2-4BEE-A12E-EB3A84E5C3F7}" srcOrd="1" destOrd="0" parTransId="{E2BA4054-A92D-4D10-9EE6-A622B1B47DD2}" sibTransId="{B4DCDE62-6C6B-48E7-AEC9-DBF076E7D528}"/>
    <dgm:cxn modelId="{FD8CC757-1EA2-472A-AF1E-58288C65AF69}" srcId="{3E343489-BBB8-4626-BFEC-76A01FF7391B}" destId="{EDB3C25E-5144-4943-8EA5-926628566472}" srcOrd="0" destOrd="0" parTransId="{35A47AA9-CF62-40C7-AC04-41437CCCC574}" sibTransId="{DCAA5A1F-56D0-4930-93C2-D3B62A818420}"/>
    <dgm:cxn modelId="{710ABF78-7961-4D48-87D1-46D7AA2FDF89}" srcId="{EDB3C25E-5144-4943-8EA5-926628566472}" destId="{D6453CBD-0303-4258-9FB1-3A98B5D5C148}" srcOrd="3" destOrd="0" parTransId="{CC84E717-4819-4BA0-B32B-C853BE907932}" sibTransId="{7F2CC9DA-2816-47DB-B403-9E5273D5EFFB}"/>
    <dgm:cxn modelId="{0A21967D-4048-449C-8E30-538657B793D7}" type="presOf" srcId="{EDB3C25E-5144-4943-8EA5-926628566472}" destId="{B38F80DB-027B-4D79-BB1E-54F30382DC5D}" srcOrd="0" destOrd="0" presId="urn:microsoft.com/office/officeart/2005/8/layout/list1"/>
    <dgm:cxn modelId="{34B33E84-AFCB-4E51-8F9A-CFC9EBD03A13}" type="presOf" srcId="{30ED3802-91AF-4384-8DEB-7F12D963D9A6}" destId="{6FE1F7D0-5F57-45AB-B593-BD872D6C8615}" srcOrd="0" destOrd="4" presId="urn:microsoft.com/office/officeart/2005/8/layout/list1"/>
    <dgm:cxn modelId="{0BE11C8A-68B3-45C5-8C08-AE2CB33CAB1B}" type="presOf" srcId="{A894E19A-EF91-4701-8CE4-55EDBEA5B65F}" destId="{F43F564C-7B26-47CE-9233-71E24EA7F1DE}" srcOrd="1" destOrd="0" presId="urn:microsoft.com/office/officeart/2005/8/layout/list1"/>
    <dgm:cxn modelId="{EEE8948B-A656-43BA-9F92-6564D5321ED3}" srcId="{6E739E00-5E4A-4EB0-9D30-DCE5EA2AE57C}" destId="{6EF7265A-5B66-424F-8E6A-FA537C821E08}" srcOrd="0" destOrd="0" parTransId="{3127A9D9-723B-4D11-98EE-B4C8BC0C1693}" sibTransId="{C2F0510D-1EB4-4292-BC7A-84F121B1CBCD}"/>
    <dgm:cxn modelId="{FF9CF39B-4808-4C13-8598-11C456D8D764}" srcId="{0257831D-BBFC-4AB9-98EC-6E40115B2B80}" destId="{A9D4E672-D20A-4B98-8717-EA485F3D7CEC}" srcOrd="0" destOrd="0" parTransId="{6F0DDEB9-0BDB-4C47-8AF4-CF771574157E}" sibTransId="{B9CF37CD-EEDB-414C-8750-B96D1D164272}"/>
    <dgm:cxn modelId="{D4592FAA-33C4-4470-97FD-2A1E2C1EC34F}" srcId="{A894E19A-EF91-4701-8CE4-55EDBEA5B65F}" destId="{6E739E00-5E4A-4EB0-9D30-DCE5EA2AE57C}" srcOrd="4" destOrd="0" parTransId="{9D6D6FD5-9586-4877-A360-A744A0C95010}" sibTransId="{4BC45215-B04D-4522-A45E-68031193E775}"/>
    <dgm:cxn modelId="{181678AA-B968-43B6-AE46-BF36AC5C9CC9}" type="presOf" srcId="{01EB0C7A-44C2-49AE-9A16-19EB3DC756F9}" destId="{07D02675-7B0B-4B39-A4B3-F4F168705769}" srcOrd="0" destOrd="3" presId="urn:microsoft.com/office/officeart/2005/8/layout/list1"/>
    <dgm:cxn modelId="{CC4625B7-D88D-4FB9-8B40-18828BCFD1A4}" srcId="{8A69DBDD-6403-4944-BE18-0676E25B37FC}" destId="{EB7B812A-F445-4017-9D8B-F67A3F4BCCE2}" srcOrd="1" destOrd="0" parTransId="{D445A5FF-E73B-48EB-ACF0-D6A83B72B5AF}" sibTransId="{53B296B6-A6D3-41BB-B60E-A4AECA341E26}"/>
    <dgm:cxn modelId="{534538BB-44C4-450F-B7EB-787B36349B88}" srcId="{3E343489-BBB8-4626-BFEC-76A01FF7391B}" destId="{A894E19A-EF91-4701-8CE4-55EDBEA5B65F}" srcOrd="1" destOrd="0" parTransId="{6CD7A743-8342-4A2E-B41C-B5FFF131FCCF}" sibTransId="{A898A7AA-AECA-419E-819A-AB21C5BE3A2F}"/>
    <dgm:cxn modelId="{73D454C4-9830-4F7C-8E8C-A5DADDA405CC}" srcId="{4F0C0189-53EE-47B0-86FB-14FCB1AC3D70}" destId="{957B6354-1130-4ACF-8711-55D9C5DA3315}" srcOrd="0" destOrd="0" parTransId="{D540D267-1573-46B2-8B7A-0FC51CA1BA05}" sibTransId="{66750CEE-F9A3-421F-9D27-6A198E135FB1}"/>
    <dgm:cxn modelId="{7D7396C4-4F1D-4229-B884-69728956ABD7}" type="presOf" srcId="{EB7B812A-F445-4017-9D8B-F67A3F4BCCE2}" destId="{07D02675-7B0B-4B39-A4B3-F4F168705769}" srcOrd="0" destOrd="4" presId="urn:microsoft.com/office/officeart/2005/8/layout/list1"/>
    <dgm:cxn modelId="{E3082ACF-41A6-4D9B-B11C-58E3A1688DD3}" type="presOf" srcId="{6ACF7DC1-DB19-4DF6-9612-E44AC837C411}" destId="{07D02675-7B0B-4B39-A4B3-F4F168705769}" srcOrd="0" destOrd="1" presId="urn:microsoft.com/office/officeart/2005/8/layout/list1"/>
    <dgm:cxn modelId="{2046CDD0-3977-4D6F-BD9F-1C635E8CC18D}" type="presOf" srcId="{A9D4E672-D20A-4B98-8717-EA485F3D7CEC}" destId="{07D02675-7B0B-4B39-A4B3-F4F168705769}" srcOrd="0" destOrd="6" presId="urn:microsoft.com/office/officeart/2005/8/layout/list1"/>
    <dgm:cxn modelId="{AFC226DB-35AD-4475-891B-023CB94C4662}" type="presOf" srcId="{3E343489-BBB8-4626-BFEC-76A01FF7391B}" destId="{DDBB86AA-43C6-44C6-963F-07EFE0642C8D}" srcOrd="0" destOrd="0" presId="urn:microsoft.com/office/officeart/2005/8/layout/list1"/>
    <dgm:cxn modelId="{68A473DC-8058-41DE-B4D2-D0AB76356613}" srcId="{8A69DBDD-6403-4944-BE18-0676E25B37FC}" destId="{01EB0C7A-44C2-49AE-9A16-19EB3DC756F9}" srcOrd="0" destOrd="0" parTransId="{872C2567-16BB-4D45-9685-4787606B0D96}" sibTransId="{E5202A73-9917-4E56-B0A5-5151133C099A}"/>
    <dgm:cxn modelId="{49AA17E1-E444-4A88-918A-25668CDA407E}" type="presOf" srcId="{8DD29CCF-31B2-4BEE-A12E-EB3A84E5C3F7}" destId="{6FE1F7D0-5F57-45AB-B593-BD872D6C8615}" srcOrd="0" destOrd="1" presId="urn:microsoft.com/office/officeart/2005/8/layout/list1"/>
    <dgm:cxn modelId="{F859E3E7-E58E-40B2-B8F6-D5882E5AFC90}" srcId="{A894E19A-EF91-4701-8CE4-55EDBEA5B65F}" destId="{0257831D-BBFC-4AB9-98EC-6E40115B2B80}" srcOrd="2" destOrd="0" parTransId="{BE5D586D-388D-495D-8CEF-DF8FEF354ED0}" sibTransId="{83809EAD-5504-4DC1-BF6F-2C9C5467A6A0}"/>
    <dgm:cxn modelId="{3DBABAF9-AF86-4498-93C8-D82F7816BC9E}" type="presOf" srcId="{6EF7265A-5B66-424F-8E6A-FA537C821E08}" destId="{07D02675-7B0B-4B39-A4B3-F4F168705769}" srcOrd="0" destOrd="11" presId="urn:microsoft.com/office/officeart/2005/8/layout/list1"/>
    <dgm:cxn modelId="{0CADAEFD-EE9F-48B2-B5B6-7E0F94EA1E37}" type="presOf" srcId="{957B6354-1130-4ACF-8711-55D9C5DA3315}" destId="{07D02675-7B0B-4B39-A4B3-F4F168705769}" srcOrd="0" destOrd="8" presId="urn:microsoft.com/office/officeart/2005/8/layout/list1"/>
    <dgm:cxn modelId="{46E9B350-D1E9-4D92-BB75-8FB9D38625D7}" type="presParOf" srcId="{DDBB86AA-43C6-44C6-963F-07EFE0642C8D}" destId="{C38C7600-D294-4014-AE99-F9A2DFB83525}" srcOrd="0" destOrd="0" presId="urn:microsoft.com/office/officeart/2005/8/layout/list1"/>
    <dgm:cxn modelId="{6B6DA76D-2E30-4F6F-96B8-CD4EDCC9D61D}" type="presParOf" srcId="{C38C7600-D294-4014-AE99-F9A2DFB83525}" destId="{B38F80DB-027B-4D79-BB1E-54F30382DC5D}" srcOrd="0" destOrd="0" presId="urn:microsoft.com/office/officeart/2005/8/layout/list1"/>
    <dgm:cxn modelId="{BCF4197F-11E4-4BA4-B1CD-4214CD37361D}" type="presParOf" srcId="{C38C7600-D294-4014-AE99-F9A2DFB83525}" destId="{D2DF6A5C-A510-4FA4-83D6-B63E98D0F35A}" srcOrd="1" destOrd="0" presId="urn:microsoft.com/office/officeart/2005/8/layout/list1"/>
    <dgm:cxn modelId="{E3662029-3438-4CB0-BE78-54D65A93394A}" type="presParOf" srcId="{DDBB86AA-43C6-44C6-963F-07EFE0642C8D}" destId="{F67C8ADE-5D1A-469A-95CE-8A3E02FFD4C9}" srcOrd="1" destOrd="0" presId="urn:microsoft.com/office/officeart/2005/8/layout/list1"/>
    <dgm:cxn modelId="{5FE45734-09A8-4086-AFC3-8FF3F8C62EEE}" type="presParOf" srcId="{DDBB86AA-43C6-44C6-963F-07EFE0642C8D}" destId="{6FE1F7D0-5F57-45AB-B593-BD872D6C8615}" srcOrd="2" destOrd="0" presId="urn:microsoft.com/office/officeart/2005/8/layout/list1"/>
    <dgm:cxn modelId="{1536E944-2751-4317-A17A-336CE9AE9706}" type="presParOf" srcId="{DDBB86AA-43C6-44C6-963F-07EFE0642C8D}" destId="{4FB359AB-4661-4B3C-A169-170B8EACC7A6}" srcOrd="3" destOrd="0" presId="urn:microsoft.com/office/officeart/2005/8/layout/list1"/>
    <dgm:cxn modelId="{15FF3F12-F68B-4E90-9D7E-E3152BAA2C1E}" type="presParOf" srcId="{DDBB86AA-43C6-44C6-963F-07EFE0642C8D}" destId="{9F0503E8-7AEC-40E6-B8F6-842CCE18D9A5}" srcOrd="4" destOrd="0" presId="urn:microsoft.com/office/officeart/2005/8/layout/list1"/>
    <dgm:cxn modelId="{590B1CD6-2C16-4D13-AE42-B1F5FE956DDA}" type="presParOf" srcId="{9F0503E8-7AEC-40E6-B8F6-842CCE18D9A5}" destId="{EEDBD282-51A2-4E7F-8424-447C6CA87A2B}" srcOrd="0" destOrd="0" presId="urn:microsoft.com/office/officeart/2005/8/layout/list1"/>
    <dgm:cxn modelId="{8C12F8D7-3832-4AEA-9277-2A0B0FDBD030}" type="presParOf" srcId="{9F0503E8-7AEC-40E6-B8F6-842CCE18D9A5}" destId="{F43F564C-7B26-47CE-9233-71E24EA7F1DE}" srcOrd="1" destOrd="0" presId="urn:microsoft.com/office/officeart/2005/8/layout/list1"/>
    <dgm:cxn modelId="{E47A6FCB-C518-40AC-9488-F12B05931D83}" type="presParOf" srcId="{DDBB86AA-43C6-44C6-963F-07EFE0642C8D}" destId="{FCA863C9-BB65-4FAA-93D9-94DF15ED603F}" srcOrd="5" destOrd="0" presId="urn:microsoft.com/office/officeart/2005/8/layout/list1"/>
    <dgm:cxn modelId="{358D4428-DED6-4679-879E-9D2E2402EDDB}" type="presParOf" srcId="{DDBB86AA-43C6-44C6-963F-07EFE0642C8D}" destId="{07D02675-7B0B-4B39-A4B3-F4F16870576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53C2A-E685-4EF8-8BB7-28F27A8F87EE}">
      <dsp:nvSpPr>
        <dsp:cNvPr id="0" name=""/>
        <dsp:cNvSpPr/>
      </dsp:nvSpPr>
      <dsp:spPr>
        <a:xfrm>
          <a:off x="0" y="84283"/>
          <a:ext cx="3430810" cy="6700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269" tIns="104140" rIns="266269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Excessive Energy Used During Normal Operation Due to Passing All AC Power to VFD Input.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Series Solution. Supplies All AC Line Voltage. Point of Failure During Normal Operation</a:t>
          </a:r>
        </a:p>
      </dsp:txBody>
      <dsp:txXfrm>
        <a:off x="0" y="84283"/>
        <a:ext cx="3430810" cy="670005"/>
      </dsp:txXfrm>
    </dsp:sp>
    <dsp:sp modelId="{54B44B9B-08D8-47C4-9B9A-A262A126D83D}">
      <dsp:nvSpPr>
        <dsp:cNvPr id="0" name=""/>
        <dsp:cNvSpPr/>
      </dsp:nvSpPr>
      <dsp:spPr>
        <a:xfrm>
          <a:off x="171540" y="10483"/>
          <a:ext cx="2401567" cy="14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774" tIns="0" rIns="90774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Online UPS</a:t>
          </a:r>
        </a:p>
      </dsp:txBody>
      <dsp:txXfrm>
        <a:off x="178745" y="17688"/>
        <a:ext cx="2387157" cy="133190"/>
      </dsp:txXfrm>
    </dsp:sp>
    <dsp:sp modelId="{E9EADEA5-40C0-4CF7-9202-17040CBE41FB}">
      <dsp:nvSpPr>
        <dsp:cNvPr id="0" name=""/>
        <dsp:cNvSpPr/>
      </dsp:nvSpPr>
      <dsp:spPr>
        <a:xfrm>
          <a:off x="0" y="855088"/>
          <a:ext cx="3430810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269" tIns="104140" rIns="266269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Becomes Active and Uses Batteries with AC Line Momentary Brownouts.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During Normal Operation, Outputs a Square Wave Creating Excessive Wear and Tear on Associated Motors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Has A Voltage Regulating Transformer For Low Voltage “Brownout” Events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i="0" kern="1200" dirty="0"/>
            <a:t>Most of The Units Available Have to Switch to Battery Momentarily When Making Transformer Voltage Adjustments During Brownouts, Which Reduce Battery Life Over Time</a:t>
          </a:r>
          <a:endParaRPr lang="en-US" sz="800" b="1" kern="1200" dirty="0"/>
        </a:p>
      </dsp:txBody>
      <dsp:txXfrm>
        <a:off x="0" y="855088"/>
        <a:ext cx="3430810" cy="1228500"/>
      </dsp:txXfrm>
    </dsp:sp>
    <dsp:sp modelId="{A3B50BE0-6C1F-4E42-AD8F-BC09FFE808A1}">
      <dsp:nvSpPr>
        <dsp:cNvPr id="0" name=""/>
        <dsp:cNvSpPr/>
      </dsp:nvSpPr>
      <dsp:spPr>
        <a:xfrm>
          <a:off x="171540" y="781288"/>
          <a:ext cx="2401567" cy="14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774" tIns="0" rIns="90774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Line Interactive UPS</a:t>
          </a:r>
        </a:p>
      </dsp:txBody>
      <dsp:txXfrm>
        <a:off x="178745" y="788493"/>
        <a:ext cx="2387157" cy="133190"/>
      </dsp:txXfrm>
    </dsp:sp>
    <dsp:sp modelId="{377FDDD6-FC5A-4036-BBAC-E7E8C8EFC5A0}">
      <dsp:nvSpPr>
        <dsp:cNvPr id="0" name=""/>
        <dsp:cNvSpPr/>
      </dsp:nvSpPr>
      <dsp:spPr>
        <a:xfrm>
          <a:off x="0" y="2184388"/>
          <a:ext cx="3430810" cy="519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269" tIns="104140" rIns="266269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For Non-critical Applications. Lowest Level of UPS Protection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Inverter Only Operatives as Long as The Outage Event Lasts and Batteries Remain Charged.</a:t>
          </a:r>
        </a:p>
      </dsp:txBody>
      <dsp:txXfrm>
        <a:off x="0" y="2184388"/>
        <a:ext cx="3430810" cy="519750"/>
      </dsp:txXfrm>
    </dsp:sp>
    <dsp:sp modelId="{D5C39D26-48D4-471C-AC27-48220CC63504}">
      <dsp:nvSpPr>
        <dsp:cNvPr id="0" name=""/>
        <dsp:cNvSpPr/>
      </dsp:nvSpPr>
      <dsp:spPr>
        <a:xfrm>
          <a:off x="171540" y="2110588"/>
          <a:ext cx="2401567" cy="14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774" tIns="0" rIns="90774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Standby UPS</a:t>
          </a:r>
        </a:p>
      </dsp:txBody>
      <dsp:txXfrm>
        <a:off x="178745" y="2117793"/>
        <a:ext cx="2387157" cy="133190"/>
      </dsp:txXfrm>
    </dsp:sp>
    <dsp:sp modelId="{729BFAFB-EB4E-4FF3-B714-DF7CD495E712}">
      <dsp:nvSpPr>
        <dsp:cNvPr id="0" name=""/>
        <dsp:cNvSpPr/>
      </dsp:nvSpPr>
      <dsp:spPr>
        <a:xfrm>
          <a:off x="0" y="2804938"/>
          <a:ext cx="3430810" cy="519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269" tIns="104140" rIns="266269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Corrects for Sags and Partial AC Line Losses. No Full Outage Capability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Series Solution. Point of Failure During Normal Operation</a:t>
          </a:r>
        </a:p>
      </dsp:txBody>
      <dsp:txXfrm>
        <a:off x="0" y="2804938"/>
        <a:ext cx="3430810" cy="519750"/>
      </dsp:txXfrm>
    </dsp:sp>
    <dsp:sp modelId="{B5959280-414C-495F-971C-5872B1853E56}">
      <dsp:nvSpPr>
        <dsp:cNvPr id="0" name=""/>
        <dsp:cNvSpPr/>
      </dsp:nvSpPr>
      <dsp:spPr>
        <a:xfrm>
          <a:off x="171540" y="2731138"/>
          <a:ext cx="2401567" cy="14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774" tIns="0" rIns="90774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AC Line Sag Corrector</a:t>
          </a:r>
        </a:p>
      </dsp:txBody>
      <dsp:txXfrm>
        <a:off x="178745" y="2738343"/>
        <a:ext cx="2387157" cy="133190"/>
      </dsp:txXfrm>
    </dsp:sp>
    <dsp:sp modelId="{CD58F2E8-9320-4C35-9B2F-8767BD65F9D8}">
      <dsp:nvSpPr>
        <dsp:cNvPr id="0" name=""/>
        <dsp:cNvSpPr/>
      </dsp:nvSpPr>
      <dsp:spPr>
        <a:xfrm>
          <a:off x="0" y="3425488"/>
          <a:ext cx="3430810" cy="40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269" tIns="104140" rIns="266269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Bearing Changeouts Create Excessive Downtime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Requires Batteries for Storing Flywheel Energy</a:t>
          </a:r>
        </a:p>
      </dsp:txBody>
      <dsp:txXfrm>
        <a:off x="0" y="3425488"/>
        <a:ext cx="3430810" cy="409500"/>
      </dsp:txXfrm>
    </dsp:sp>
    <dsp:sp modelId="{14F96EDD-8D2D-4FD1-9207-9C5459F5EA71}">
      <dsp:nvSpPr>
        <dsp:cNvPr id="0" name=""/>
        <dsp:cNvSpPr/>
      </dsp:nvSpPr>
      <dsp:spPr>
        <a:xfrm>
          <a:off x="171540" y="3351688"/>
          <a:ext cx="2401567" cy="14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774" tIns="0" rIns="90774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Flywheels</a:t>
          </a:r>
        </a:p>
      </dsp:txBody>
      <dsp:txXfrm>
        <a:off x="178745" y="3358893"/>
        <a:ext cx="2387157" cy="133190"/>
      </dsp:txXfrm>
    </dsp:sp>
    <dsp:sp modelId="{29EF5DE8-A682-48D8-AD36-F86E39054ED2}">
      <dsp:nvSpPr>
        <dsp:cNvPr id="0" name=""/>
        <dsp:cNvSpPr/>
      </dsp:nvSpPr>
      <dsp:spPr>
        <a:xfrm>
          <a:off x="0" y="3935788"/>
          <a:ext cx="3430810" cy="38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269" tIns="104140" rIns="266269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Cycles of Ride Thru Only. Can Not Handle Extended Outage Ride Thru Specifications</a:t>
          </a:r>
        </a:p>
      </dsp:txBody>
      <dsp:txXfrm>
        <a:off x="0" y="3935788"/>
        <a:ext cx="3430810" cy="385875"/>
      </dsp:txXfrm>
    </dsp:sp>
    <dsp:sp modelId="{98BC4871-0038-4FD1-A46E-795DB6886975}">
      <dsp:nvSpPr>
        <dsp:cNvPr id="0" name=""/>
        <dsp:cNvSpPr/>
      </dsp:nvSpPr>
      <dsp:spPr>
        <a:xfrm>
          <a:off x="171540" y="3861988"/>
          <a:ext cx="2401567" cy="14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774" tIns="0" rIns="90774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VFD Active Front Ends</a:t>
          </a:r>
        </a:p>
      </dsp:txBody>
      <dsp:txXfrm>
        <a:off x="178745" y="3869193"/>
        <a:ext cx="2387157" cy="133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1F7D0-5F57-45AB-B593-BD872D6C8615}">
      <dsp:nvSpPr>
        <dsp:cNvPr id="0" name=""/>
        <dsp:cNvSpPr/>
      </dsp:nvSpPr>
      <dsp:spPr>
        <a:xfrm>
          <a:off x="0" y="222719"/>
          <a:ext cx="8229600" cy="9964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124968" rIns="63870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Personnel Safety Can Be Compromised if the Associated Process Motor Losses Power and Becomes Erratic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Any Slight Deviation in Motor Speed or Torque Can Create Scrap Product and Expensive Production Loses or Cleanup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Loss of Security System Power Can Allow Intrusion Into High Security Areas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Loss of Power to Equipment’s Personnel Safety Features Can Create Hazzard to Workers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Perishable Products can Be Lost During AC Line Loss that Can Trip Refrigeration Compressor VFDs/Motors </a:t>
          </a:r>
        </a:p>
      </dsp:txBody>
      <dsp:txXfrm>
        <a:off x="0" y="222719"/>
        <a:ext cx="8229600" cy="996456"/>
      </dsp:txXfrm>
    </dsp:sp>
    <dsp:sp modelId="{D2DF6A5C-A510-4FA4-83D6-B63E98D0F35A}">
      <dsp:nvSpPr>
        <dsp:cNvPr id="0" name=""/>
        <dsp:cNvSpPr/>
      </dsp:nvSpPr>
      <dsp:spPr>
        <a:xfrm>
          <a:off x="1434633" y="76202"/>
          <a:ext cx="4765901" cy="230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Critical Process Backup Reasons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45896" y="87465"/>
        <a:ext cx="4743375" cy="208192"/>
      </dsp:txXfrm>
    </dsp:sp>
    <dsp:sp modelId="{07D02675-7B0B-4B39-A4B3-F4F168705769}">
      <dsp:nvSpPr>
        <dsp:cNvPr id="0" name=""/>
        <dsp:cNvSpPr/>
      </dsp:nvSpPr>
      <dsp:spPr>
        <a:xfrm>
          <a:off x="0" y="1428281"/>
          <a:ext cx="8229600" cy="24712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124968" rIns="63870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Centers – Environmental Systems Backup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Critical Data Can Be Lost if Environmental Systems Are Lost and Data Servers Overheat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Semiconductor – Cleanroom Air Handlers &amp; Machine Tool Chill Water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*"/>
          </a:pPr>
          <a:r>
            <a:rPr lang="en-US" altLang="ja-JP" sz="1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Cleans Rooms Must Remain Free of Environmental Particulates or Expensive Semiconductor Wafers are Discarded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*"/>
          </a:pPr>
          <a:r>
            <a:rPr lang="en-US" altLang="ja-JP" sz="1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Machine Tools for Wafer Etching Must maintain Constant Chill Water Cooling Due to High-Speed Operation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Lubrication Systems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*"/>
          </a:pPr>
          <a:r>
            <a:rPr lang="en-US" altLang="ja-JP" sz="1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High Speed Turbines Can Burn up Without Constant Lubrication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Safety Systems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*"/>
          </a:pPr>
          <a:r>
            <a:rPr lang="en-US" altLang="ja-JP" sz="1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Robotics Multi Axis Systems Lose Reference Causing Damage to Mechanical Components or Surrounding Equipment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*"/>
          </a:pPr>
          <a:r>
            <a:rPr lang="en-US" altLang="ja-JP" sz="1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Hoists &amp; Cranes Can Drop Load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Gates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*"/>
          </a:pPr>
          <a:r>
            <a:rPr lang="en-US" altLang="ja-JP" sz="1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Power to Security Access Areas is Cut During Breach Attempts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*"/>
          </a:pPr>
          <a:r>
            <a:rPr lang="en-US" altLang="ja-JP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Chemical and Toxic Exhaust Ventilation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*"/>
          </a:pPr>
          <a:r>
            <a:rPr lang="en-US" altLang="ja-JP" sz="1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Loss of Ventilation and Exhaust Fans can Create Personnel Hazzard from Toxic Gases  </a:t>
          </a:r>
        </a:p>
      </dsp:txBody>
      <dsp:txXfrm>
        <a:off x="0" y="1428281"/>
        <a:ext cx="8229600" cy="2471270"/>
      </dsp:txXfrm>
    </dsp:sp>
    <dsp:sp modelId="{F43F564C-7B26-47CE-9233-71E24EA7F1DE}">
      <dsp:nvSpPr>
        <dsp:cNvPr id="0" name=""/>
        <dsp:cNvSpPr/>
      </dsp:nvSpPr>
      <dsp:spPr>
        <a:xfrm>
          <a:off x="1434633" y="1250074"/>
          <a:ext cx="4747812" cy="2608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Critical Process Examples</a:t>
          </a:r>
        </a:p>
      </dsp:txBody>
      <dsp:txXfrm>
        <a:off x="1447366" y="1262807"/>
        <a:ext cx="4722346" cy="235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7A82D-B475-4CA0-858B-7D6FD8C1FBC8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3F331-EB4E-4139-A766-A256D787F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7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3F331-EB4E-4139-A766-A256D787F2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1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94A61-20D7-46FF-89ED-37BC766D96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60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0"/>
            <a:ext cx="6248399" cy="6762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692" y="165269"/>
            <a:ext cx="2430780" cy="3470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7055" y="16764"/>
            <a:ext cx="2360676" cy="762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83579" y="16764"/>
            <a:ext cx="559308" cy="7620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88735" y="16764"/>
            <a:ext cx="2299716" cy="762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0"/>
            <a:ext cx="6248399" cy="6762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692" y="165269"/>
            <a:ext cx="2430780" cy="3470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0" y="1428675"/>
            <a:ext cx="7239000" cy="8258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5000" y="1327403"/>
            <a:ext cx="990600" cy="990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95600" y="0"/>
            <a:ext cx="6248399" cy="6762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2692" y="165269"/>
            <a:ext cx="2430780" cy="3470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6921" y="84277"/>
            <a:ext cx="4907280" cy="4560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4602" y="906017"/>
            <a:ext cx="4048125" cy="1129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29243" y="4832255"/>
            <a:ext cx="21717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7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7.jpg"/><Relationship Id="rId7" Type="http://schemas.openxmlformats.org/officeDocument/2006/relationships/image" Target="../media/image80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79.png"/><Relationship Id="rId4" Type="http://schemas.openxmlformats.org/officeDocument/2006/relationships/image" Target="../media/image7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18" Type="http://schemas.openxmlformats.org/officeDocument/2006/relationships/image" Target="../media/image27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17" Type="http://schemas.openxmlformats.org/officeDocument/2006/relationships/image" Target="../media/image26.png"/><Relationship Id="rId2" Type="http://schemas.openxmlformats.org/officeDocument/2006/relationships/image" Target="../media/image11.jp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19" Type="http://schemas.openxmlformats.org/officeDocument/2006/relationships/image" Target="../media/image28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5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13" Type="http://schemas.openxmlformats.org/officeDocument/2006/relationships/image" Target="../media/image60.jpeg"/><Relationship Id="rId18" Type="http://schemas.openxmlformats.org/officeDocument/2006/relationships/image" Target="../media/image65.jpe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50.jpg"/><Relationship Id="rId17" Type="http://schemas.openxmlformats.org/officeDocument/2006/relationships/image" Target="../media/image6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3.jpeg"/><Relationship Id="rId20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jpeg"/><Relationship Id="rId5" Type="http://schemas.openxmlformats.org/officeDocument/2006/relationships/image" Target="../media/image53.png"/><Relationship Id="rId15" Type="http://schemas.openxmlformats.org/officeDocument/2006/relationships/image" Target="../media/image62.jpg"/><Relationship Id="rId10" Type="http://schemas.openxmlformats.org/officeDocument/2006/relationships/image" Target="../media/image58.jpeg"/><Relationship Id="rId19" Type="http://schemas.openxmlformats.org/officeDocument/2006/relationships/image" Target="../media/image66.jpeg"/><Relationship Id="rId4" Type="http://schemas.openxmlformats.org/officeDocument/2006/relationships/image" Target="../media/image52.png"/><Relationship Id="rId9" Type="http://schemas.openxmlformats.org/officeDocument/2006/relationships/image" Target="../media/image57.jpeg"/><Relationship Id="rId14" Type="http://schemas.openxmlformats.org/officeDocument/2006/relationships/image" Target="../media/image6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95"/>
            <a:ext cx="9144000" cy="5137785"/>
            <a:chOff x="0" y="6095"/>
            <a:chExt cx="9144000" cy="5137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67512"/>
              <a:ext cx="9144000" cy="44759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3459" y="6095"/>
              <a:ext cx="2417064" cy="78943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891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Bonitron,</a:t>
            </a:r>
            <a:r>
              <a:rPr sz="2800" spc="-75" dirty="0"/>
              <a:t> </a:t>
            </a:r>
            <a:r>
              <a:rPr sz="2800" spc="-20" dirty="0"/>
              <a:t>Inc.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8407400" y="4871720"/>
            <a:ext cx="5867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A6A6A6"/>
                </a:solidFill>
                <a:latin typeface="Arial"/>
                <a:cs typeface="Arial"/>
              </a:rPr>
              <a:t>20141103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4979" y="4716779"/>
            <a:ext cx="5673852" cy="42671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59660" y="4759248"/>
            <a:ext cx="5426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Dedicated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engineering</a:t>
            </a:r>
            <a:r>
              <a:rPr sz="1600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industrial</a:t>
            </a:r>
            <a:r>
              <a:rPr sz="16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electronics</a:t>
            </a:r>
            <a:r>
              <a:rPr sz="16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sz="1600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1962!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37044513"/>
              </p:ext>
            </p:extLst>
          </p:nvPr>
        </p:nvGraphicFramePr>
        <p:xfrm>
          <a:off x="89355" y="971550"/>
          <a:ext cx="8229600" cy="4087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9" descr="Textile_spinning frame">
            <a:extLst>
              <a:ext uri="{FF2B5EF4-FFF2-40B4-BE49-F238E27FC236}">
                <a16:creationId xmlns:a16="http://schemas.microsoft.com/office/drawing/2014/main" id="{A04525AC-09FA-464A-9968-78C6B285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1" y="747281"/>
            <a:ext cx="1016091" cy="1235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51"/>
          <p:cNvSpPr txBox="1">
            <a:spLocks noChangeArrowheads="1"/>
          </p:cNvSpPr>
          <p:nvPr/>
        </p:nvSpPr>
        <p:spPr bwMode="auto">
          <a:xfrm>
            <a:off x="61052" y="697870"/>
            <a:ext cx="1796935" cy="261610"/>
          </a:xfrm>
          <a:prstGeom prst="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378" rtl="0">
              <a:defRPr/>
            </a:pPr>
            <a:r>
              <a:rPr lang="en-US" altLang="en-US" sz="1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Critical Process?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895600" y="0"/>
            <a:ext cx="62484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914355"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Critical Process Protection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B0C633-9DC5-4F17-8198-F4F2198A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6812" y="1702776"/>
            <a:ext cx="1683577" cy="1298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" descr="fab02">
            <a:extLst>
              <a:ext uri="{FF2B5EF4-FFF2-40B4-BE49-F238E27FC236}">
                <a16:creationId xmlns:a16="http://schemas.microsoft.com/office/drawing/2014/main" id="{A94EAEA4-219F-4D5E-902F-1EF5B2AE647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23485" y="2438641"/>
            <a:ext cx="1441207" cy="1167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7811A4-C67A-4C21-8BD0-F062FD448BFB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414777" y="3814130"/>
            <a:ext cx="1639868" cy="11446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63" descr="C:\Documents and Settings\Vince\Local Settings\Temporary Internet Files\Content.IE5\2XCDIHAD\MPj04026910000[1].jpg">
            <a:extLst>
              <a:ext uri="{FF2B5EF4-FFF2-40B4-BE49-F238E27FC236}">
                <a16:creationId xmlns:a16="http://schemas.microsoft.com/office/drawing/2014/main" id="{2BCD5497-8DA0-4D4E-BA29-9B853C19D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11881" y="3285732"/>
            <a:ext cx="845038" cy="1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71CA23-606A-985D-6A0B-4646E52E2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3" y="2694230"/>
            <a:ext cx="1389679" cy="200986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98267" y="14542"/>
            <a:ext cx="621802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4510" algn="ctr">
              <a:lnSpc>
                <a:spcPct val="100000"/>
              </a:lnSpc>
              <a:spcBef>
                <a:spcPts val="100"/>
              </a:spcBef>
            </a:pPr>
            <a:r>
              <a:rPr sz="3600" b="1" dirty="0"/>
              <a:t>Bonitron</a:t>
            </a:r>
            <a:r>
              <a:rPr sz="3600" b="1" spc="-50" dirty="0"/>
              <a:t> </a:t>
            </a:r>
            <a:r>
              <a:rPr lang="en-US" sz="3600" b="1" spc="-10" dirty="0"/>
              <a:t>UPD</a:t>
            </a:r>
            <a:r>
              <a:rPr sz="3600" b="1" spc="-50" dirty="0"/>
              <a:t> </a:t>
            </a:r>
            <a:r>
              <a:rPr sz="3600" b="1" spc="-10" dirty="0"/>
              <a:t>Systems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2800" y="1307443"/>
            <a:ext cx="1874313" cy="233525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-21556" y="2408714"/>
            <a:ext cx="1828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1F487C"/>
                </a:solidFill>
                <a:latin typeface="Calibri"/>
                <a:cs typeface="Calibri"/>
              </a:rPr>
              <a:t>1-Second</a:t>
            </a:r>
            <a:r>
              <a:rPr sz="10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n-US" sz="1000" b="1" spc="-20" dirty="0">
                <a:solidFill>
                  <a:srgbClr val="1F487C"/>
                </a:solidFill>
                <a:latin typeface="Calibri"/>
                <a:cs typeface="Calibri"/>
              </a:rPr>
              <a:t>100%</a:t>
            </a:r>
            <a:r>
              <a:rPr sz="10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1F487C"/>
                </a:solidFill>
                <a:latin typeface="Calibri"/>
                <a:cs typeface="Calibri"/>
              </a:rPr>
              <a:t>Outage</a:t>
            </a:r>
            <a:r>
              <a:rPr lang="en-US" sz="1000" b="1" spc="-10" dirty="0">
                <a:solidFill>
                  <a:srgbClr val="1F487C"/>
                </a:solidFill>
                <a:latin typeface="Calibri"/>
                <a:cs typeface="Calibri"/>
              </a:rPr>
              <a:t>,</a:t>
            </a:r>
            <a:r>
              <a:rPr sz="1000" b="1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r>
              <a:rPr lang="en-US" sz="1000" b="1" spc="-25" dirty="0">
                <a:solidFill>
                  <a:srgbClr val="1F487C"/>
                </a:solidFill>
                <a:latin typeface="Calibri"/>
                <a:cs typeface="Calibri"/>
              </a:rPr>
              <a:t>0</a:t>
            </a:r>
            <a:r>
              <a:rPr sz="1000" b="1" spc="-25" dirty="0">
                <a:solidFill>
                  <a:srgbClr val="1F487C"/>
                </a:solidFill>
                <a:latin typeface="Calibri"/>
                <a:cs typeface="Calibri"/>
              </a:rPr>
              <a:t>kW</a:t>
            </a:r>
            <a:r>
              <a:rPr lang="en-US" sz="1000" b="1" spc="-25" dirty="0">
                <a:solidFill>
                  <a:srgbClr val="1F487C"/>
                </a:solidFill>
                <a:latin typeface="Calibri"/>
                <a:cs typeface="Calibri"/>
              </a:rPr>
              <a:t> Ultracapacitor Energy Storage</a:t>
            </a:r>
            <a:endParaRPr sz="1000" b="1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8314" y="4306174"/>
            <a:ext cx="1828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0"/>
              </a:spcBef>
            </a:pPr>
            <a:r>
              <a:rPr lang="en-US" sz="10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r>
              <a:rPr sz="1000" b="1" dirty="0">
                <a:solidFill>
                  <a:srgbClr val="1F487C"/>
                </a:solidFill>
                <a:latin typeface="Calibri"/>
                <a:cs typeface="Calibri"/>
              </a:rPr>
              <a:t>-Second</a:t>
            </a:r>
            <a:r>
              <a:rPr sz="10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n-US" sz="1000" b="1" spc="-20" dirty="0">
                <a:solidFill>
                  <a:srgbClr val="1F487C"/>
                </a:solidFill>
                <a:latin typeface="Calibri"/>
                <a:cs typeface="Calibri"/>
              </a:rPr>
              <a:t>50% Sags, </a:t>
            </a:r>
            <a:r>
              <a:rPr lang="en-US" sz="1000" b="1" spc="-10" dirty="0">
                <a:solidFill>
                  <a:srgbClr val="1F487C"/>
                </a:solidFill>
                <a:latin typeface="Calibri"/>
                <a:cs typeface="Calibri"/>
              </a:rPr>
              <a:t>250</a:t>
            </a:r>
            <a:r>
              <a:rPr sz="1000" b="1" spc="-10" dirty="0">
                <a:solidFill>
                  <a:srgbClr val="1F487C"/>
                </a:solidFill>
                <a:latin typeface="Calibri"/>
                <a:cs typeface="Calibri"/>
              </a:rPr>
              <a:t>kW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86599" y="3661760"/>
            <a:ext cx="195051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1F487C"/>
                </a:solidFill>
                <a:latin typeface="Calibri"/>
                <a:cs typeface="Calibri"/>
              </a:rPr>
              <a:t>1-Second</a:t>
            </a:r>
            <a:r>
              <a:rPr sz="10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n-US" sz="1000" b="1" spc="-20" dirty="0">
                <a:solidFill>
                  <a:srgbClr val="1F487C"/>
                </a:solidFill>
                <a:latin typeface="Calibri"/>
                <a:cs typeface="Calibri"/>
              </a:rPr>
              <a:t>100%</a:t>
            </a:r>
            <a:r>
              <a:rPr sz="10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1F487C"/>
                </a:solidFill>
                <a:latin typeface="Calibri"/>
                <a:cs typeface="Calibri"/>
              </a:rPr>
              <a:t>Outage</a:t>
            </a:r>
            <a:r>
              <a:rPr lang="en-US" sz="1000" b="1" spc="-10" dirty="0">
                <a:solidFill>
                  <a:srgbClr val="1F487C"/>
                </a:solidFill>
                <a:latin typeface="Calibri"/>
                <a:cs typeface="Calibri"/>
              </a:rPr>
              <a:t>,</a:t>
            </a:r>
            <a:r>
              <a:rPr sz="1000" b="1" spc="-10" dirty="0">
                <a:solidFill>
                  <a:srgbClr val="1F487C"/>
                </a:solidFill>
                <a:latin typeface="Calibri"/>
                <a:cs typeface="Calibri"/>
              </a:rPr>
              <a:t> 150kW</a:t>
            </a:r>
            <a:r>
              <a:rPr lang="en-US" sz="1000" b="1" spc="-10" dirty="0">
                <a:solidFill>
                  <a:srgbClr val="1F487C"/>
                </a:solidFill>
                <a:latin typeface="Calibri"/>
                <a:cs typeface="Calibri"/>
              </a:rPr>
              <a:t>, Double Bay Enclosure with Ultracapacitor Energy Storage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2466" y="713925"/>
            <a:ext cx="1359650" cy="174589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427211" y="4830876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415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sz="1350" spc="-195" baseline="3086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sz="1200" spc="-52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1350" spc="-30" baseline="3086" dirty="0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1350" baseline="3086">
              <a:latin typeface="Arial"/>
              <a:cs typeface="Arial"/>
            </a:endParaRP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9CBB9D5-1718-F1ED-C268-E1964378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5246" r="14667" b="25658"/>
          <a:stretch>
            <a:fillRect/>
          </a:stretch>
        </p:blipFill>
        <p:spPr bwMode="auto">
          <a:xfrm>
            <a:off x="1824978" y="1276350"/>
            <a:ext cx="1619881" cy="302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DBDEFB-664F-40C3-8D90-015E7F2C7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68" y="2759474"/>
            <a:ext cx="655273" cy="1424505"/>
          </a:xfrm>
          <a:prstGeom prst="rect">
            <a:avLst/>
          </a:prstGeom>
        </p:spPr>
      </p:pic>
      <p:pic>
        <p:nvPicPr>
          <p:cNvPr id="22" name="Picture 21" descr="Picture1.jpg">
            <a:extLst>
              <a:ext uri="{FF2B5EF4-FFF2-40B4-BE49-F238E27FC236}">
                <a16:creationId xmlns:a16="http://schemas.microsoft.com/office/drawing/2014/main" id="{CCF62125-4A6A-7B93-5763-343B2E17A2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8741" y="1218376"/>
            <a:ext cx="1456584" cy="2797054"/>
          </a:xfrm>
          <a:prstGeom prst="rect">
            <a:avLst/>
          </a:prstGeom>
        </p:spPr>
      </p:pic>
      <p:pic>
        <p:nvPicPr>
          <p:cNvPr id="23" name="Picture 22" descr="Picture2.jpg">
            <a:extLst>
              <a:ext uri="{FF2B5EF4-FFF2-40B4-BE49-F238E27FC236}">
                <a16:creationId xmlns:a16="http://schemas.microsoft.com/office/drawing/2014/main" id="{4B95EB40-B052-89BB-0A71-CE097A1B67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619" y="1367699"/>
            <a:ext cx="1482987" cy="2523141"/>
          </a:xfrm>
          <a:prstGeom prst="rect">
            <a:avLst/>
          </a:prstGeom>
        </p:spPr>
      </p:pic>
      <p:sp>
        <p:nvSpPr>
          <p:cNvPr id="24" name="object 15">
            <a:extLst>
              <a:ext uri="{FF2B5EF4-FFF2-40B4-BE49-F238E27FC236}">
                <a16:creationId xmlns:a16="http://schemas.microsoft.com/office/drawing/2014/main" id="{D18400B8-A870-A675-2945-7C52B7C9B777}"/>
              </a:ext>
            </a:extLst>
          </p:cNvPr>
          <p:cNvSpPr txBox="1"/>
          <p:nvPr/>
        </p:nvSpPr>
        <p:spPr>
          <a:xfrm>
            <a:off x="4285487" y="4132256"/>
            <a:ext cx="2057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 algn="ctr">
              <a:lnSpc>
                <a:spcPct val="100000"/>
              </a:lnSpc>
              <a:spcBef>
                <a:spcPts val="100"/>
              </a:spcBef>
            </a:pPr>
            <a:r>
              <a:rPr lang="en-US" sz="1000" b="1" dirty="0">
                <a:solidFill>
                  <a:srgbClr val="1F487C"/>
                </a:solidFill>
                <a:latin typeface="Calibri"/>
                <a:cs typeface="Calibri"/>
              </a:rPr>
              <a:t>4 Minutes 100% Outage</a:t>
            </a:r>
            <a:r>
              <a:rPr lang="en-US" sz="1000" b="1" spc="-20" dirty="0">
                <a:solidFill>
                  <a:srgbClr val="1F487C"/>
                </a:solidFill>
                <a:latin typeface="Calibri"/>
                <a:cs typeface="Calibri"/>
              </a:rPr>
              <a:t>, </a:t>
            </a:r>
            <a:r>
              <a:rPr lang="en-US" sz="1000" b="1" spc="-10" dirty="0">
                <a:solidFill>
                  <a:srgbClr val="1F487C"/>
                </a:solidFill>
                <a:latin typeface="Calibri"/>
                <a:cs typeface="Calibri"/>
              </a:rPr>
              <a:t>200</a:t>
            </a:r>
            <a:r>
              <a:rPr sz="1000" b="1" spc="-10" dirty="0">
                <a:solidFill>
                  <a:srgbClr val="1F487C"/>
                </a:solidFill>
                <a:latin typeface="Calibri"/>
                <a:cs typeface="Calibri"/>
              </a:rPr>
              <a:t>kW</a:t>
            </a:r>
            <a:r>
              <a:rPr lang="en-US" sz="1000" b="1" spc="-10" dirty="0">
                <a:solidFill>
                  <a:srgbClr val="1F487C"/>
                </a:solidFill>
                <a:latin typeface="Calibri"/>
                <a:cs typeface="Calibri"/>
              </a:rPr>
              <a:t> and Battery Energy Storage Enclosure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C2AF89DE-B465-B0F5-C116-E5B1074C8C51}"/>
              </a:ext>
            </a:extLst>
          </p:cNvPr>
          <p:cNvSpPr txBox="1"/>
          <p:nvPr/>
        </p:nvSpPr>
        <p:spPr>
          <a:xfrm>
            <a:off x="304800" y="4647784"/>
            <a:ext cx="1459362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 algn="l">
              <a:lnSpc>
                <a:spcPct val="100000"/>
              </a:lnSpc>
              <a:spcBef>
                <a:spcPts val="100"/>
              </a:spcBef>
            </a:pPr>
            <a:r>
              <a:rPr lang="en-US" sz="1000" b="1" dirty="0">
                <a:solidFill>
                  <a:srgbClr val="1F487C"/>
                </a:solidFill>
                <a:latin typeface="Calibri"/>
                <a:cs typeface="Calibri"/>
              </a:rPr>
              <a:t>15</a:t>
            </a:r>
            <a:r>
              <a:rPr sz="1000" b="1" dirty="0">
                <a:solidFill>
                  <a:srgbClr val="1F487C"/>
                </a:solidFill>
                <a:latin typeface="Calibri"/>
                <a:cs typeface="Calibri"/>
              </a:rPr>
              <a:t>-Second</a:t>
            </a:r>
            <a:r>
              <a:rPr lang="en-US" sz="1000" b="1" dirty="0">
                <a:solidFill>
                  <a:srgbClr val="1F487C"/>
                </a:solidFill>
                <a:latin typeface="Calibri"/>
                <a:cs typeface="Calibri"/>
              </a:rPr>
              <a:t>s, 230VAC</a:t>
            </a:r>
            <a:r>
              <a:rPr sz="10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n-US" sz="1000" b="1" spc="-20" dirty="0">
                <a:solidFill>
                  <a:srgbClr val="1F487C"/>
                </a:solidFill>
                <a:latin typeface="Calibri"/>
                <a:cs typeface="Calibri"/>
              </a:rPr>
              <a:t>100%</a:t>
            </a:r>
          </a:p>
          <a:p>
            <a:pPr marL="205740" marR="5080" indent="-193675" algn="ctr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1F487C"/>
                </a:solidFill>
                <a:latin typeface="Calibri"/>
                <a:cs typeface="Calibri"/>
              </a:rPr>
              <a:t>Outage</a:t>
            </a:r>
            <a:r>
              <a:rPr lang="en-US" sz="1000" b="1" spc="-10" dirty="0">
                <a:solidFill>
                  <a:srgbClr val="1F487C"/>
                </a:solidFill>
                <a:latin typeface="Calibri"/>
                <a:cs typeface="Calibri"/>
              </a:rPr>
              <a:t>,</a:t>
            </a:r>
            <a:r>
              <a:rPr sz="1000" b="1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n-US" sz="1000" b="1" spc="-25" dirty="0">
                <a:solidFill>
                  <a:srgbClr val="1F487C"/>
                </a:solidFill>
                <a:latin typeface="Calibri"/>
                <a:cs typeface="Calibri"/>
              </a:rPr>
              <a:t>30</a:t>
            </a:r>
            <a:r>
              <a:rPr sz="1000" b="1" spc="-25" dirty="0">
                <a:solidFill>
                  <a:srgbClr val="1F487C"/>
                </a:solidFill>
                <a:latin typeface="Calibri"/>
                <a:cs typeface="Calibri"/>
              </a:rPr>
              <a:t>kW</a:t>
            </a:r>
            <a:r>
              <a:rPr lang="en-US" sz="1000" b="1" spc="-25" dirty="0">
                <a:solidFill>
                  <a:srgbClr val="1F487C"/>
                </a:solidFill>
                <a:latin typeface="Calibri"/>
                <a:cs typeface="Calibri"/>
              </a:rPr>
              <a:t> Battery Energy Storage</a:t>
            </a:r>
            <a:endParaRPr sz="10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3432" y="3833876"/>
            <a:ext cx="2979420" cy="9671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97180" marR="292735" algn="ctr">
              <a:lnSpc>
                <a:spcPct val="104099"/>
              </a:lnSpc>
              <a:spcBef>
                <a:spcPts val="5"/>
              </a:spcBef>
            </a:pPr>
            <a:r>
              <a:rPr sz="2000" dirty="0">
                <a:solidFill>
                  <a:srgbClr val="BEBEBE"/>
                </a:solidFill>
                <a:latin typeface="Calibri"/>
                <a:cs typeface="Calibri"/>
              </a:rPr>
              <a:t>Dedicated</a:t>
            </a:r>
            <a:r>
              <a:rPr sz="2000" spc="-5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BEBEBE"/>
                </a:solidFill>
                <a:latin typeface="Calibri"/>
                <a:cs typeface="Calibri"/>
              </a:rPr>
              <a:t>to</a:t>
            </a:r>
            <a:r>
              <a:rPr sz="2000" spc="-5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BEBEBE"/>
                </a:solidFill>
                <a:latin typeface="Calibri"/>
                <a:cs typeface="Calibri"/>
              </a:rPr>
              <a:t>Designing </a:t>
            </a:r>
            <a:r>
              <a:rPr sz="2000" dirty="0">
                <a:solidFill>
                  <a:srgbClr val="BEBEBE"/>
                </a:solidFill>
                <a:latin typeface="Calibri"/>
                <a:cs typeface="Calibri"/>
              </a:rPr>
              <a:t>and</a:t>
            </a:r>
            <a:r>
              <a:rPr sz="2000" spc="-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BEBEBE"/>
                </a:solidFill>
                <a:latin typeface="Calibri"/>
                <a:cs typeface="Calibri"/>
              </a:rPr>
              <a:t>Manufacturing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BEBEBE"/>
                </a:solidFill>
                <a:latin typeface="Calibri"/>
                <a:cs typeface="Calibri"/>
              </a:rPr>
              <a:t>Quality</a:t>
            </a:r>
            <a:r>
              <a:rPr sz="2000" spc="-2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BEBEBE"/>
                </a:solidFill>
                <a:latin typeface="Calibri"/>
                <a:cs typeface="Calibri"/>
              </a:rPr>
              <a:t>Industrial</a:t>
            </a:r>
            <a:r>
              <a:rPr sz="2000" spc="-2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BEBEBE"/>
                </a:solidFill>
                <a:latin typeface="Calibri"/>
                <a:cs typeface="Calibri"/>
              </a:rPr>
              <a:t>Electronics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6915" y="1708276"/>
            <a:ext cx="1029441" cy="9009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7200" y="4248911"/>
            <a:ext cx="907597" cy="609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0" y="3725330"/>
            <a:ext cx="1219200" cy="138906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00400" y="105030"/>
            <a:ext cx="550240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Power</a:t>
            </a:r>
            <a:r>
              <a:rPr b="1" spc="-75" dirty="0"/>
              <a:t> </a:t>
            </a:r>
            <a:r>
              <a:rPr b="1" dirty="0"/>
              <a:t>Quality</a:t>
            </a:r>
            <a:r>
              <a:rPr b="1" spc="-60" dirty="0"/>
              <a:t> </a:t>
            </a:r>
            <a:r>
              <a:rPr b="1" dirty="0"/>
              <a:t>Problems</a:t>
            </a:r>
            <a:r>
              <a:rPr b="1" spc="-50" dirty="0"/>
              <a:t> </a:t>
            </a:r>
            <a:r>
              <a:rPr b="1" dirty="0"/>
              <a:t>with</a:t>
            </a:r>
            <a:r>
              <a:rPr b="1" spc="-45" dirty="0"/>
              <a:t> </a:t>
            </a:r>
            <a:r>
              <a:rPr b="1" spc="-10" dirty="0"/>
              <a:t>VFD’s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04799" y="1022048"/>
            <a:ext cx="5334000" cy="1000917"/>
            <a:chOff x="304800" y="1503748"/>
            <a:chExt cx="5334000" cy="1000917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463" y="1503748"/>
              <a:ext cx="3733800" cy="5013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4800" y="1780765"/>
              <a:ext cx="5334000" cy="723900"/>
            </a:xfrm>
            <a:custGeom>
              <a:avLst/>
              <a:gdLst/>
              <a:ahLst/>
              <a:cxnLst/>
              <a:rect l="l" t="t" r="r" b="b"/>
              <a:pathLst>
                <a:path w="5334000" h="723900">
                  <a:moveTo>
                    <a:pt x="0" y="723900"/>
                  </a:moveTo>
                  <a:lnTo>
                    <a:pt x="5334000" y="723900"/>
                  </a:lnTo>
                  <a:lnTo>
                    <a:pt x="5334000" y="0"/>
                  </a:lnTo>
                  <a:lnTo>
                    <a:pt x="0" y="0"/>
                  </a:lnTo>
                  <a:lnTo>
                    <a:pt x="0" y="723900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62355" y="1360026"/>
            <a:ext cx="4695445" cy="4828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lang="en-US" sz="1700" b="1" dirty="0">
                <a:latin typeface="Calibri"/>
                <a:cs typeface="Calibri"/>
              </a:rPr>
              <a:t>VFD DC Bus</a:t>
            </a:r>
            <a:r>
              <a:rPr sz="1700" b="1" spc="-55" dirty="0">
                <a:latin typeface="Calibri"/>
                <a:cs typeface="Calibri"/>
              </a:rPr>
              <a:t> </a:t>
            </a:r>
            <a:r>
              <a:rPr lang="en-US" sz="1700" b="1" spc="-55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apacitors</a:t>
            </a:r>
            <a:r>
              <a:rPr sz="1700" b="1" spc="-75" dirty="0">
                <a:latin typeface="Calibri"/>
                <a:cs typeface="Calibri"/>
              </a:rPr>
              <a:t> </a:t>
            </a:r>
            <a:r>
              <a:rPr lang="en-US" sz="1700" b="1" spc="-75" dirty="0">
                <a:latin typeface="Calibri"/>
                <a:cs typeface="Calibri"/>
              </a:rPr>
              <a:t>D</a:t>
            </a:r>
            <a:r>
              <a:rPr sz="1700" b="1" dirty="0">
                <a:latin typeface="Calibri"/>
                <a:cs typeface="Calibri"/>
              </a:rPr>
              <a:t>rain</a:t>
            </a:r>
            <a:r>
              <a:rPr sz="1700" b="1" spc="-55" dirty="0">
                <a:latin typeface="Calibri"/>
                <a:cs typeface="Calibri"/>
              </a:rPr>
              <a:t> </a:t>
            </a:r>
            <a:r>
              <a:rPr lang="en-US" sz="1700" b="1" spc="-55" dirty="0">
                <a:latin typeface="Calibri"/>
                <a:cs typeface="Calibri"/>
              </a:rPr>
              <a:t>A</a:t>
            </a:r>
            <a:r>
              <a:rPr sz="1700" b="1" dirty="0">
                <a:latin typeface="Calibri"/>
                <a:cs typeface="Calibri"/>
              </a:rPr>
              <a:t>lmost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lang="en-US" sz="1700" b="1" spc="-10" dirty="0">
                <a:latin typeface="Calibri"/>
                <a:cs typeface="Calibri"/>
              </a:rPr>
              <a:t>I</a:t>
            </a:r>
            <a:r>
              <a:rPr sz="1700" b="1" spc="-10" dirty="0">
                <a:latin typeface="Calibri"/>
                <a:cs typeface="Calibri"/>
              </a:rPr>
              <a:t>mmediately</a:t>
            </a:r>
            <a:endParaRPr sz="1700" b="1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4799" y="2036273"/>
            <a:ext cx="5334000" cy="993648"/>
            <a:chOff x="304799" y="2741676"/>
            <a:chExt cx="5334000" cy="993648"/>
          </a:xfrm>
        </p:grpSpPr>
        <p:sp>
          <p:nvSpPr>
            <p:cNvPr id="14" name="object 14"/>
            <p:cNvSpPr/>
            <p:nvPr/>
          </p:nvSpPr>
          <p:spPr>
            <a:xfrm>
              <a:off x="304799" y="3011424"/>
              <a:ext cx="5334000" cy="723900"/>
            </a:xfrm>
            <a:custGeom>
              <a:avLst/>
              <a:gdLst/>
              <a:ahLst/>
              <a:cxnLst/>
              <a:rect l="l" t="t" r="r" b="b"/>
              <a:pathLst>
                <a:path w="5334000" h="723900">
                  <a:moveTo>
                    <a:pt x="0" y="723900"/>
                  </a:moveTo>
                  <a:lnTo>
                    <a:pt x="5334000" y="723900"/>
                  </a:lnTo>
                  <a:lnTo>
                    <a:pt x="5334000" y="0"/>
                  </a:lnTo>
                  <a:lnTo>
                    <a:pt x="0" y="0"/>
                  </a:lnTo>
                  <a:lnTo>
                    <a:pt x="0" y="723900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827" y="2741676"/>
              <a:ext cx="3819144" cy="58674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2355" y="2781300"/>
              <a:ext cx="2548128" cy="5471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" y="2761488"/>
              <a:ext cx="3733800" cy="50139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07578" y="2174347"/>
            <a:ext cx="408938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lang="en-US" sz="1700" b="1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lang="en-US" sz="1700" b="1" spc="-20" dirty="0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lang="en-US" sz="1700" b="1" dirty="0">
                <a:solidFill>
                  <a:srgbClr val="FFFFFF"/>
                </a:solidFill>
                <a:latin typeface="Calibri"/>
                <a:cs typeface="Calibri"/>
              </a:rPr>
              <a:t>ag</a:t>
            </a:r>
            <a:r>
              <a:rPr lang="en-US" sz="1700" b="1" spc="-20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lang="en-US" sz="1700" b="1" dirty="0">
                <a:solidFill>
                  <a:srgbClr val="FFFFFF"/>
                </a:solidFill>
                <a:latin typeface="Calibri"/>
                <a:cs typeface="Calibri"/>
              </a:rPr>
              <a:t>orrection</a:t>
            </a:r>
            <a:r>
              <a:rPr lang="en-US" sz="1700" b="1" spc="-50" dirty="0">
                <a:solidFill>
                  <a:srgbClr val="FFFFFF"/>
                </a:solidFill>
                <a:latin typeface="Calibri"/>
                <a:cs typeface="Calibri"/>
              </a:rPr>
              <a:t> B</a:t>
            </a:r>
            <a:r>
              <a:rPr lang="en-US" sz="1700" b="1" dirty="0">
                <a:solidFill>
                  <a:srgbClr val="FFFFFF"/>
                </a:solidFill>
                <a:latin typeface="Calibri"/>
                <a:cs typeface="Calibri"/>
              </a:rPr>
              <a:t>uilt</a:t>
            </a:r>
            <a:r>
              <a:rPr lang="en-US" sz="17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700" b="1" spc="-2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endParaRPr lang="en-US" sz="17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1700" b="1" dirty="0">
                <a:latin typeface="Calibri"/>
                <a:cs typeface="Calibri"/>
              </a:rPr>
              <a:t>6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lang="en-US" sz="1700" b="1" spc="-25" dirty="0">
                <a:latin typeface="Calibri"/>
                <a:cs typeface="Calibri"/>
              </a:rPr>
              <a:t>P</a:t>
            </a:r>
            <a:r>
              <a:rPr sz="1700" b="1" dirty="0">
                <a:latin typeface="Calibri"/>
                <a:cs typeface="Calibri"/>
              </a:rPr>
              <a:t>ulse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lang="en-US" sz="1700" b="1" spc="-50" dirty="0">
                <a:latin typeface="Calibri"/>
                <a:cs typeface="Calibri"/>
              </a:rPr>
              <a:t>F</a:t>
            </a:r>
            <a:r>
              <a:rPr sz="1700" b="1" dirty="0">
                <a:latin typeface="Calibri"/>
                <a:cs typeface="Calibri"/>
              </a:rPr>
              <a:t>ront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lang="en-US" sz="1700" b="1" spc="-40" dirty="0">
                <a:latin typeface="Calibri"/>
                <a:cs typeface="Calibri"/>
              </a:rPr>
              <a:t>E</a:t>
            </a:r>
            <a:r>
              <a:rPr sz="1700" b="1" dirty="0">
                <a:latin typeface="Calibri"/>
                <a:cs typeface="Calibri"/>
              </a:rPr>
              <a:t>nds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lang="en-US" sz="1700" b="1" spc="-35" dirty="0">
                <a:latin typeface="Calibri"/>
                <a:cs typeface="Calibri"/>
              </a:rPr>
              <a:t>H</a:t>
            </a:r>
            <a:r>
              <a:rPr sz="1700" b="1" dirty="0">
                <a:latin typeface="Calibri"/>
                <a:cs typeface="Calibri"/>
              </a:rPr>
              <a:t>ave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lang="en-US" sz="1700" b="1" spc="-35" dirty="0">
                <a:latin typeface="Calibri"/>
                <a:cs typeface="Calibri"/>
              </a:rPr>
              <a:t>N</a:t>
            </a:r>
            <a:r>
              <a:rPr sz="1700" b="1" dirty="0">
                <a:latin typeface="Calibri"/>
                <a:cs typeface="Calibri"/>
              </a:rPr>
              <a:t>o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lang="en-US" sz="1700" b="1" spc="-30" dirty="0">
                <a:latin typeface="Calibri"/>
                <a:cs typeface="Calibri"/>
              </a:rPr>
              <a:t>B</a:t>
            </a:r>
            <a:r>
              <a:rPr sz="1700" b="1" dirty="0">
                <a:latin typeface="Calibri"/>
                <a:cs typeface="Calibri"/>
              </a:rPr>
              <a:t>oost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lang="en-US" sz="1700" b="1" spc="-10" dirty="0">
                <a:latin typeface="Calibri"/>
                <a:cs typeface="Calibri"/>
              </a:rPr>
              <a:t>C</a:t>
            </a:r>
            <a:r>
              <a:rPr sz="1700" b="1" spc="-10" dirty="0">
                <a:latin typeface="Calibri"/>
                <a:cs typeface="Calibri"/>
              </a:rPr>
              <a:t>apability</a:t>
            </a:r>
            <a:endParaRPr sz="1700" b="1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3991" y="3098292"/>
            <a:ext cx="5343525" cy="998219"/>
            <a:chOff x="300227" y="3806952"/>
            <a:chExt cx="5343525" cy="998219"/>
          </a:xfrm>
        </p:grpSpPr>
        <p:sp>
          <p:nvSpPr>
            <p:cNvPr id="20" name="object 20"/>
            <p:cNvSpPr/>
            <p:nvPr/>
          </p:nvSpPr>
          <p:spPr>
            <a:xfrm>
              <a:off x="304799" y="4078224"/>
              <a:ext cx="5334000" cy="722630"/>
            </a:xfrm>
            <a:custGeom>
              <a:avLst/>
              <a:gdLst/>
              <a:ahLst/>
              <a:cxnLst/>
              <a:rect l="l" t="t" r="r" b="b"/>
              <a:pathLst>
                <a:path w="5334000" h="722629">
                  <a:moveTo>
                    <a:pt x="0" y="722376"/>
                  </a:moveTo>
                  <a:lnTo>
                    <a:pt x="5334000" y="722376"/>
                  </a:lnTo>
                  <a:lnTo>
                    <a:pt x="5334000" y="0"/>
                  </a:lnTo>
                  <a:lnTo>
                    <a:pt x="0" y="0"/>
                  </a:lnTo>
                  <a:lnTo>
                    <a:pt x="0" y="722376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827" y="3806952"/>
              <a:ext cx="3819144" cy="58674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2355" y="3848100"/>
              <a:ext cx="3686555" cy="5455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" y="3826764"/>
              <a:ext cx="3733800" cy="501396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96540" y="3210402"/>
            <a:ext cx="4871571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lang="en-US" sz="1700" b="1" dirty="0">
                <a:solidFill>
                  <a:srgbClr val="FFFFFF"/>
                </a:solidFill>
                <a:latin typeface="Calibri"/>
                <a:cs typeface="Calibri"/>
              </a:rPr>
              <a:t>Maintaining </a:t>
            </a:r>
            <a:r>
              <a:rPr lang="en-US" sz="1700" b="1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ull</a:t>
            </a:r>
            <a:r>
              <a:rPr sz="17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700" b="1" spc="-4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oad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7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7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ower</a:t>
            </a:r>
            <a:endParaRPr sz="17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700" b="1" dirty="0">
                <a:latin typeface="Calibri"/>
                <a:cs typeface="Calibri"/>
              </a:rPr>
              <a:t>Kinetic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lang="en-US" sz="1700" b="1" spc="-10" dirty="0">
                <a:latin typeface="Calibri"/>
                <a:cs typeface="Calibri"/>
              </a:rPr>
              <a:t>B</a:t>
            </a:r>
            <a:r>
              <a:rPr sz="1700" b="1" spc="-10" dirty="0">
                <a:latin typeface="Calibri"/>
                <a:cs typeface="Calibri"/>
              </a:rPr>
              <a:t>uffering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lang="en-US" sz="1700" b="1" spc="-35" dirty="0">
                <a:latin typeface="Calibri"/>
                <a:cs typeface="Calibri"/>
              </a:rPr>
              <a:t>C</a:t>
            </a:r>
            <a:r>
              <a:rPr sz="1700" b="1" dirty="0">
                <a:latin typeface="Calibri"/>
                <a:cs typeface="Calibri"/>
              </a:rPr>
              <a:t>auses</a:t>
            </a:r>
            <a:r>
              <a:rPr sz="1700" b="1" spc="-15" dirty="0">
                <a:latin typeface="Calibri"/>
                <a:cs typeface="Calibri"/>
              </a:rPr>
              <a:t> </a:t>
            </a:r>
            <a:r>
              <a:rPr lang="en-US" sz="1700" b="1" spc="-15" dirty="0">
                <a:latin typeface="Calibri"/>
                <a:cs typeface="Calibri"/>
              </a:rPr>
              <a:t>S</a:t>
            </a:r>
            <a:r>
              <a:rPr sz="1700" b="1" dirty="0">
                <a:latin typeface="Calibri"/>
                <a:cs typeface="Calibri"/>
              </a:rPr>
              <a:t>peed</a:t>
            </a:r>
            <a:r>
              <a:rPr lang="en-US" sz="1700" b="1" dirty="0">
                <a:latin typeface="Calibri"/>
                <a:cs typeface="Calibri"/>
              </a:rPr>
              <a:t> And Torque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lang="en-US" sz="1700" b="1" spc="-10" dirty="0">
                <a:latin typeface="Calibri"/>
                <a:cs typeface="Calibri"/>
              </a:rPr>
              <a:t>C</a:t>
            </a:r>
            <a:r>
              <a:rPr sz="1700" b="1" spc="-10" dirty="0">
                <a:latin typeface="Calibri"/>
                <a:cs typeface="Calibri"/>
              </a:rPr>
              <a:t>hanges</a:t>
            </a:r>
            <a:endParaRPr sz="1700" b="1" dirty="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44015" y="3334511"/>
            <a:ext cx="516063" cy="7620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45537" y="3309462"/>
            <a:ext cx="829900" cy="69711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90972" y="2385941"/>
            <a:ext cx="701039" cy="91439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42218" y="2678234"/>
            <a:ext cx="659465" cy="97813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97056" y="828515"/>
            <a:ext cx="1318344" cy="141950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651822" y="1011378"/>
            <a:ext cx="609600" cy="68275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30998" y="2287917"/>
            <a:ext cx="556591" cy="81037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172200" y="4172711"/>
            <a:ext cx="475488" cy="78028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208520" y="2282216"/>
            <a:ext cx="1220724" cy="105229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945447" y="868679"/>
            <a:ext cx="1146789" cy="723900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8518652" y="4832255"/>
            <a:ext cx="895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C038B5-0243-1E7D-420F-C16DA00DE3DE}"/>
              </a:ext>
            </a:extLst>
          </p:cNvPr>
          <p:cNvSpPr txBox="1"/>
          <p:nvPr/>
        </p:nvSpPr>
        <p:spPr>
          <a:xfrm>
            <a:off x="582698" y="1064899"/>
            <a:ext cx="361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Drive “Ride Thru” Capabilities</a:t>
            </a:r>
          </a:p>
        </p:txBody>
      </p:sp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909095" y="1352754"/>
            <a:ext cx="704088" cy="1066800"/>
          </a:xfrm>
          <a:prstGeom prst="rect">
            <a:avLst/>
          </a:prstGeom>
        </p:spPr>
      </p:pic>
      <p:grpSp>
        <p:nvGrpSpPr>
          <p:cNvPr id="40" name="object 19">
            <a:extLst>
              <a:ext uri="{FF2B5EF4-FFF2-40B4-BE49-F238E27FC236}">
                <a16:creationId xmlns:a16="http://schemas.microsoft.com/office/drawing/2014/main" id="{53E7C1FA-5EDA-874D-99DB-759E9FC15BC8}"/>
              </a:ext>
            </a:extLst>
          </p:cNvPr>
          <p:cNvGrpSpPr/>
          <p:nvPr/>
        </p:nvGrpSpPr>
        <p:grpSpPr>
          <a:xfrm>
            <a:off x="273135" y="4122798"/>
            <a:ext cx="5334000" cy="904906"/>
            <a:chOff x="304799" y="3806952"/>
            <a:chExt cx="5334000" cy="993902"/>
          </a:xfrm>
        </p:grpSpPr>
        <p:sp>
          <p:nvSpPr>
            <p:cNvPr id="41" name="object 20">
              <a:extLst>
                <a:ext uri="{FF2B5EF4-FFF2-40B4-BE49-F238E27FC236}">
                  <a16:creationId xmlns:a16="http://schemas.microsoft.com/office/drawing/2014/main" id="{4B2420BE-72C4-92A3-8CDB-725347A64B09}"/>
                </a:ext>
              </a:extLst>
            </p:cNvPr>
            <p:cNvSpPr/>
            <p:nvPr/>
          </p:nvSpPr>
          <p:spPr>
            <a:xfrm>
              <a:off x="304799" y="4078224"/>
              <a:ext cx="5334000" cy="722630"/>
            </a:xfrm>
            <a:custGeom>
              <a:avLst/>
              <a:gdLst/>
              <a:ahLst/>
              <a:cxnLst/>
              <a:rect l="l" t="t" r="r" b="b"/>
              <a:pathLst>
                <a:path w="5334000" h="722629">
                  <a:moveTo>
                    <a:pt x="0" y="722376"/>
                  </a:moveTo>
                  <a:lnTo>
                    <a:pt x="5334000" y="722376"/>
                  </a:lnTo>
                  <a:lnTo>
                    <a:pt x="5334000" y="0"/>
                  </a:lnTo>
                  <a:lnTo>
                    <a:pt x="0" y="0"/>
                  </a:lnTo>
                  <a:lnTo>
                    <a:pt x="0" y="722376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21">
              <a:extLst>
                <a:ext uri="{FF2B5EF4-FFF2-40B4-BE49-F238E27FC236}">
                  <a16:creationId xmlns:a16="http://schemas.microsoft.com/office/drawing/2014/main" id="{4AA5C9D1-7E69-BF1F-1205-1E8862EFDCF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827" y="3806952"/>
              <a:ext cx="3819144" cy="586740"/>
            </a:xfrm>
            <a:prstGeom prst="rect">
              <a:avLst/>
            </a:prstGeom>
          </p:spPr>
        </p:pic>
        <p:pic>
          <p:nvPicPr>
            <p:cNvPr id="43" name="object 22">
              <a:extLst>
                <a:ext uri="{FF2B5EF4-FFF2-40B4-BE49-F238E27FC236}">
                  <a16:creationId xmlns:a16="http://schemas.microsoft.com/office/drawing/2014/main" id="{FD7FA156-C485-09D2-01CB-DC884758E52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2355" y="3848100"/>
              <a:ext cx="3686555" cy="545592"/>
            </a:xfrm>
            <a:prstGeom prst="rect">
              <a:avLst/>
            </a:prstGeom>
          </p:spPr>
        </p:pic>
        <p:pic>
          <p:nvPicPr>
            <p:cNvPr id="44" name="object 23">
              <a:extLst>
                <a:ext uri="{FF2B5EF4-FFF2-40B4-BE49-F238E27FC236}">
                  <a16:creationId xmlns:a16="http://schemas.microsoft.com/office/drawing/2014/main" id="{4C6779E3-5D46-205A-B549-9ED7E1EBF79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" y="3919719"/>
              <a:ext cx="3733800" cy="40844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0711F1D-98E8-806E-4876-BEC17CC85DB6}"/>
              </a:ext>
            </a:extLst>
          </p:cNvPr>
          <p:cNvSpPr txBox="1"/>
          <p:nvPr/>
        </p:nvSpPr>
        <p:spPr>
          <a:xfrm>
            <a:off x="526926" y="4608538"/>
            <a:ext cx="51139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700" dirty="0">
                <a:latin typeface="+mj-lt"/>
              </a:rPr>
              <a:t> </a:t>
            </a:r>
            <a:r>
              <a:rPr lang="en-US" sz="1700" b="1" dirty="0">
                <a:latin typeface="+mj-lt"/>
              </a:rPr>
              <a:t>Returning Utility Power Or Input AC Can Cause Surges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969AF9-5976-E71C-0B4D-467E54D8425E}"/>
              </a:ext>
            </a:extLst>
          </p:cNvPr>
          <p:cNvSpPr txBox="1"/>
          <p:nvPr/>
        </p:nvSpPr>
        <p:spPr>
          <a:xfrm>
            <a:off x="596540" y="4220474"/>
            <a:ext cx="216437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  <a:latin typeface="+mn-lt"/>
              </a:rPr>
              <a:t>Utility Power Outages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59935" y="25907"/>
            <a:ext cx="3944620" cy="763905"/>
            <a:chOff x="4059935" y="25907"/>
            <a:chExt cx="3944620" cy="763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9935" y="25907"/>
              <a:ext cx="3192780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8563" y="25907"/>
              <a:ext cx="559307" cy="7635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3719" y="25907"/>
              <a:ext cx="1100327" cy="763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739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Understanding</a:t>
            </a:r>
            <a:r>
              <a:rPr spc="-35" dirty="0"/>
              <a:t> </a:t>
            </a:r>
            <a:r>
              <a:rPr spc="-10" dirty="0"/>
              <a:t>Ride-</a:t>
            </a:r>
            <a:r>
              <a:rPr spc="-20" dirty="0"/>
              <a:t>Thru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600" y="847801"/>
            <a:ext cx="86868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Bonitron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UPD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Ride-</a:t>
            </a:r>
            <a:r>
              <a:rPr sz="1400" b="1" dirty="0">
                <a:latin typeface="Calibri"/>
                <a:cs typeface="Calibri"/>
              </a:rPr>
              <a:t>Thru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systems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are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designed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for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AC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drive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systems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that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use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fixed</a:t>
            </a:r>
            <a:r>
              <a:rPr sz="1400" b="1" spc="9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DC</a:t>
            </a:r>
            <a:r>
              <a:rPr sz="1400" b="1" spc="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bus,</a:t>
            </a:r>
            <a:r>
              <a:rPr sz="1400" b="1" spc="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such</a:t>
            </a:r>
            <a:r>
              <a:rPr sz="1400" b="1" spc="7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as</a:t>
            </a:r>
            <a:r>
              <a:rPr sz="1400" b="1" spc="85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AC </a:t>
            </a:r>
            <a:r>
              <a:rPr sz="1400" b="1" dirty="0">
                <a:latin typeface="Calibri"/>
                <a:cs typeface="Calibri"/>
              </a:rPr>
              <a:t>variable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speed drives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(VSD). </a:t>
            </a:r>
            <a:r>
              <a:rPr sz="1400" b="1" spc="-10" dirty="0">
                <a:latin typeface="Calibri"/>
                <a:cs typeface="Calibri"/>
              </a:rPr>
              <a:t>Unfortunately,</a:t>
            </a:r>
            <a:r>
              <a:rPr sz="1400" b="1" dirty="0">
                <a:latin typeface="Calibri"/>
                <a:cs typeface="Calibri"/>
              </a:rPr>
              <a:t> VSDs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are quite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susceptible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to fluctuations in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incoming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lang="en-US" sz="1400" b="1" spc="10" dirty="0">
                <a:latin typeface="Calibri"/>
                <a:cs typeface="Calibri"/>
              </a:rPr>
              <a:t>AC line </a:t>
            </a:r>
            <a:r>
              <a:rPr sz="1400" b="1" spc="-10" dirty="0">
                <a:latin typeface="Calibri"/>
                <a:cs typeface="Calibri"/>
              </a:rPr>
              <a:t>power, </a:t>
            </a:r>
            <a:r>
              <a:rPr sz="1400" b="1" dirty="0">
                <a:latin typeface="Calibri"/>
                <a:cs typeface="Calibri"/>
              </a:rPr>
              <a:t>such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voltage sags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and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complete outages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from the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utility.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Bonitron UPD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Ride-</a:t>
            </a:r>
            <a:r>
              <a:rPr sz="1400" b="1" dirty="0">
                <a:latin typeface="Calibri"/>
                <a:cs typeface="Calibri"/>
              </a:rPr>
              <a:t>Thru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systems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provide </a:t>
            </a:r>
            <a:r>
              <a:rPr sz="1400" b="1" spc="-25" dirty="0">
                <a:latin typeface="Calibri"/>
                <a:cs typeface="Calibri"/>
              </a:rPr>
              <a:t>the </a:t>
            </a:r>
            <a:r>
              <a:rPr sz="1400" b="1" dirty="0">
                <a:latin typeface="Calibri"/>
                <a:cs typeface="Calibri"/>
              </a:rPr>
              <a:t>security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of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“riding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through”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these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events</a:t>
            </a:r>
            <a:r>
              <a:rPr lang="en-US" sz="1400" b="1" spc="-10" dirty="0">
                <a:latin typeface="Calibri"/>
                <a:cs typeface="Calibri"/>
              </a:rPr>
              <a:t> by holding up a drives DC bus allowing for motor constant speed and torque</a:t>
            </a:r>
            <a:r>
              <a:rPr sz="1400" b="1" spc="-10" dirty="0">
                <a:latin typeface="Calibri"/>
                <a:cs typeface="Calibri"/>
              </a:rPr>
              <a:t>.</a:t>
            </a:r>
            <a:endParaRPr sz="1400" b="1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1214" y="2332503"/>
            <a:ext cx="3674920" cy="16910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3748" y="2332288"/>
            <a:ext cx="3669220" cy="189668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0252" y="25907"/>
            <a:ext cx="4985004" cy="5421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5600" y="84277"/>
            <a:ext cx="624840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algn="ctr">
              <a:lnSpc>
                <a:spcPct val="100000"/>
              </a:lnSpc>
              <a:spcBef>
                <a:spcPts val="100"/>
              </a:spcBef>
            </a:pPr>
            <a:r>
              <a:rPr lang="en-US" b="1" dirty="0"/>
              <a:t>Current Industry Ride Thru Solutions</a:t>
            </a:r>
            <a:endParaRPr b="1" spc="-10" dirty="0"/>
          </a:p>
        </p:txBody>
      </p:sp>
      <p:sp>
        <p:nvSpPr>
          <p:cNvPr id="8" name="object 8"/>
          <p:cNvSpPr txBox="1"/>
          <p:nvPr/>
        </p:nvSpPr>
        <p:spPr>
          <a:xfrm>
            <a:off x="76200" y="1012647"/>
            <a:ext cx="3612452" cy="255198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lang="en-US" sz="1400" b="1" spc="-10" dirty="0">
                <a:solidFill>
                  <a:srgbClr val="FFFFFF"/>
                </a:solidFill>
                <a:latin typeface="Arial"/>
                <a:cs typeface="Arial"/>
              </a:rPr>
              <a:t>Series VFD AC Input Ride Thru Solutions</a:t>
            </a:r>
            <a:r>
              <a:rPr sz="1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178D15CA-A444-4AF7-CD7D-4CA54D386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0" y="1819461"/>
            <a:ext cx="5309769" cy="15182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82EB02-0442-15DF-9BB0-11E509EA2F0F}"/>
              </a:ext>
            </a:extLst>
          </p:cNvPr>
          <p:cNvSpPr txBox="1"/>
          <p:nvPr/>
        </p:nvSpPr>
        <p:spPr>
          <a:xfrm>
            <a:off x="4672664" y="2114550"/>
            <a:ext cx="6096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VFD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A1102B-8BD6-7ED6-DE1D-62520E64E7CA}"/>
              </a:ext>
            </a:extLst>
          </p:cNvPr>
          <p:cNvSpPr txBox="1"/>
          <p:nvPr/>
        </p:nvSpPr>
        <p:spPr>
          <a:xfrm>
            <a:off x="233408" y="1766542"/>
            <a:ext cx="737702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accent1">
                    <a:lumMod val="75000"/>
                  </a:schemeClr>
                </a:solidFill>
              </a:rPr>
              <a:t>AC Utility Input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3A08E7-51DF-9174-2F79-1A39AF0D8F67}"/>
              </a:ext>
            </a:extLst>
          </p:cNvPr>
          <p:cNvSpPr/>
          <p:nvPr/>
        </p:nvSpPr>
        <p:spPr>
          <a:xfrm>
            <a:off x="76200" y="1704593"/>
            <a:ext cx="4482737" cy="1764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55B548-4E7F-0E91-9E81-96B2AD6722C9}"/>
              </a:ext>
            </a:extLst>
          </p:cNvPr>
          <p:cNvSpPr txBox="1"/>
          <p:nvPr/>
        </p:nvSpPr>
        <p:spPr>
          <a:xfrm>
            <a:off x="2124448" y="3206339"/>
            <a:ext cx="2250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Online Double Conversion UPS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83F35B-946F-557F-770B-1C03278B3332}"/>
              </a:ext>
            </a:extLst>
          </p:cNvPr>
          <p:cNvSpPr txBox="1"/>
          <p:nvPr/>
        </p:nvSpPr>
        <p:spPr>
          <a:xfrm>
            <a:off x="5712163" y="801244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Series Ride Thru Solutions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284902-9180-5AEF-38ED-EE1D4BAA10BE}"/>
              </a:ext>
            </a:extLst>
          </p:cNvPr>
          <p:cNvSpPr txBox="1"/>
          <p:nvPr/>
        </p:nvSpPr>
        <p:spPr>
          <a:xfrm>
            <a:off x="3525510" y="2805966"/>
            <a:ext cx="113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AC Line Utility/UPS VFD Input. UPD AC 3 Phase Output to Drive</a:t>
            </a:r>
          </a:p>
        </p:txBody>
      </p:sp>
      <p:sp>
        <p:nvSpPr>
          <p:cNvPr id="49" name="Arrow: Up 48">
            <a:extLst>
              <a:ext uri="{FF2B5EF4-FFF2-40B4-BE49-F238E27FC236}">
                <a16:creationId xmlns:a16="http://schemas.microsoft.com/office/drawing/2014/main" id="{1ABD8050-F4CA-85A1-C7E4-89FFF66CB5A6}"/>
              </a:ext>
            </a:extLst>
          </p:cNvPr>
          <p:cNvSpPr/>
          <p:nvPr/>
        </p:nvSpPr>
        <p:spPr>
          <a:xfrm>
            <a:off x="4390939" y="2345407"/>
            <a:ext cx="104188" cy="466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Diagram 49">
            <a:extLst>
              <a:ext uri="{FF2B5EF4-FFF2-40B4-BE49-F238E27FC236}">
                <a16:creationId xmlns:a16="http://schemas.microsoft.com/office/drawing/2014/main" id="{F3DFB83C-F6E7-B50B-E062-410862FAB0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609102"/>
              </p:ext>
            </p:extLst>
          </p:nvPr>
        </p:nvGraphicFramePr>
        <p:xfrm>
          <a:off x="5364853" y="727075"/>
          <a:ext cx="3430810" cy="4332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79C15610-35FE-AE72-AFB1-0E9310B07B0C}"/>
              </a:ext>
            </a:extLst>
          </p:cNvPr>
          <p:cNvSpPr txBox="1"/>
          <p:nvPr/>
        </p:nvSpPr>
        <p:spPr>
          <a:xfrm>
            <a:off x="3364202" y="1763154"/>
            <a:ext cx="1015021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accent1">
                    <a:lumMod val="75000"/>
                  </a:schemeClr>
                </a:solidFill>
              </a:rPr>
              <a:t>UPS AC Output to VFD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96B009-35D3-8EFA-BFEC-F992FE0309DE}"/>
              </a:ext>
            </a:extLst>
          </p:cNvPr>
          <p:cNvSpPr txBox="1"/>
          <p:nvPr/>
        </p:nvSpPr>
        <p:spPr>
          <a:xfrm>
            <a:off x="2522402" y="1766379"/>
            <a:ext cx="51648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accent1">
                    <a:lumMod val="75000"/>
                  </a:schemeClr>
                </a:solidFill>
              </a:rPr>
              <a:t>Batteries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21F7C3-8313-BF3C-E94F-0B38F4255156}"/>
              </a:ext>
            </a:extLst>
          </p:cNvPr>
          <p:cNvSpPr txBox="1"/>
          <p:nvPr/>
        </p:nvSpPr>
        <p:spPr>
          <a:xfrm>
            <a:off x="1426587" y="1771009"/>
            <a:ext cx="494046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accent1">
                    <a:lumMod val="75000"/>
                  </a:schemeClr>
                </a:solidFill>
              </a:rPr>
              <a:t>Rectifier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AF30EF4-E5E1-6DB5-8113-328D71B991F0}"/>
              </a:ext>
            </a:extLst>
          </p:cNvPr>
          <p:cNvSpPr txBox="1"/>
          <p:nvPr/>
        </p:nvSpPr>
        <p:spPr>
          <a:xfrm>
            <a:off x="1395450" y="2910792"/>
            <a:ext cx="588131" cy="2154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b="1" dirty="0"/>
              <a:t>Charger</a:t>
            </a:r>
          </a:p>
        </p:txBody>
      </p:sp>
    </p:spTree>
    <p:extLst>
      <p:ext uri="{BB962C8B-B14F-4D97-AF65-F5344CB8AC3E}">
        <p14:creationId xmlns:p14="http://schemas.microsoft.com/office/powerpoint/2010/main" val="2900273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0252" y="25907"/>
            <a:ext cx="4985004" cy="7635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6921" y="84277"/>
            <a:ext cx="490728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Uninterruptible</a:t>
            </a:r>
            <a:r>
              <a:rPr b="1" spc="-130" dirty="0"/>
              <a:t> </a:t>
            </a:r>
            <a:r>
              <a:rPr b="1" dirty="0"/>
              <a:t>Power</a:t>
            </a:r>
            <a:r>
              <a:rPr b="1" spc="-110" dirty="0"/>
              <a:t> </a:t>
            </a:r>
            <a:r>
              <a:rPr b="1" dirty="0"/>
              <a:t>for</a:t>
            </a:r>
            <a:r>
              <a:rPr b="1" spc="-95" dirty="0"/>
              <a:t> </a:t>
            </a:r>
            <a:r>
              <a:rPr b="1" spc="-10" dirty="0"/>
              <a:t>Drives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04825" y="789431"/>
            <a:ext cx="8134350" cy="4196494"/>
            <a:chOff x="152400" y="1336547"/>
            <a:chExt cx="8134350" cy="32804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2725" y="1577366"/>
              <a:ext cx="5534025" cy="30391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4200" y="1336547"/>
              <a:ext cx="3200400" cy="609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" y="2115311"/>
              <a:ext cx="3276600" cy="17983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6200" y="1020972"/>
            <a:ext cx="1974274" cy="316753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UPD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Advantages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95600" y="84277"/>
            <a:ext cx="624840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algn="ctr">
              <a:lnSpc>
                <a:spcPct val="100000"/>
              </a:lnSpc>
              <a:spcBef>
                <a:spcPts val="100"/>
              </a:spcBef>
            </a:pPr>
            <a:r>
              <a:rPr b="1" dirty="0"/>
              <a:t>Bonitron</a:t>
            </a:r>
            <a:r>
              <a:rPr b="1" spc="-55" dirty="0"/>
              <a:t> </a:t>
            </a:r>
            <a:r>
              <a:rPr lang="en-US" b="1" spc="-10" dirty="0"/>
              <a:t>UPD</a:t>
            </a:r>
            <a:r>
              <a:rPr b="1" spc="-45" dirty="0"/>
              <a:t> </a:t>
            </a:r>
            <a:r>
              <a:rPr b="1" spc="-10" dirty="0"/>
              <a:t>Advantages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979337" y="1077467"/>
            <a:ext cx="7093226" cy="598170"/>
            <a:chOff x="2662237" y="1077467"/>
            <a:chExt cx="6410325" cy="598170"/>
          </a:xfrm>
        </p:grpSpPr>
        <p:sp>
          <p:nvSpPr>
            <p:cNvPr id="8" name="object 8"/>
            <p:cNvSpPr/>
            <p:nvPr/>
          </p:nvSpPr>
          <p:spPr>
            <a:xfrm>
              <a:off x="2667000" y="1245107"/>
              <a:ext cx="6400800" cy="425450"/>
            </a:xfrm>
            <a:custGeom>
              <a:avLst/>
              <a:gdLst/>
              <a:ahLst/>
              <a:cxnLst/>
              <a:rect l="l" t="t" r="r" b="b"/>
              <a:pathLst>
                <a:path w="6400800" h="425450">
                  <a:moveTo>
                    <a:pt x="0" y="425196"/>
                  </a:moveTo>
                  <a:lnTo>
                    <a:pt x="6400800" y="425196"/>
                  </a:lnTo>
                  <a:lnTo>
                    <a:pt x="6400800" y="0"/>
                  </a:lnTo>
                  <a:lnTo>
                    <a:pt x="0" y="0"/>
                  </a:lnTo>
                  <a:lnTo>
                    <a:pt x="0" y="425196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4368" y="1077467"/>
              <a:ext cx="4565904" cy="381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1047" y="1101851"/>
              <a:ext cx="1673352" cy="3550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040" y="1097279"/>
              <a:ext cx="4480560" cy="29565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740691" y="1141856"/>
            <a:ext cx="4418702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  <a:r>
              <a:rPr lang="en-US" sz="12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200" b="1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peed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2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orque</a:t>
            </a:r>
            <a:r>
              <a:rPr lang="en-US" sz="1200" b="1" spc="-10" dirty="0">
                <a:solidFill>
                  <a:srgbClr val="FFFFFF"/>
                </a:solidFill>
                <a:latin typeface="Calibri"/>
                <a:cs typeface="Calibri"/>
              </a:rPr>
              <a:t> for Critical Applications</a:t>
            </a:r>
            <a:endParaRPr sz="12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 dirty="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b="1" dirty="0">
                <a:latin typeface="Calibri"/>
                <a:cs typeface="Calibri"/>
              </a:rPr>
              <a:t>During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an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AC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lang="en-US" sz="1000" b="1" spc="-20" dirty="0">
                <a:latin typeface="Calibri"/>
                <a:cs typeface="Calibri"/>
              </a:rPr>
              <a:t>L</a:t>
            </a:r>
            <a:r>
              <a:rPr sz="1000" b="1" dirty="0">
                <a:latin typeface="Calibri"/>
                <a:cs typeface="Calibri"/>
              </a:rPr>
              <a:t>ine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lang="en-US" sz="1000" b="1" spc="-25" dirty="0">
                <a:latin typeface="Calibri"/>
                <a:cs typeface="Calibri"/>
              </a:rPr>
              <a:t>S</a:t>
            </a:r>
            <a:r>
              <a:rPr sz="1000" b="1" dirty="0">
                <a:latin typeface="Calibri"/>
                <a:cs typeface="Calibri"/>
              </a:rPr>
              <a:t>ag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or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lang="en-US" sz="1000" b="1" spc="-10" dirty="0">
                <a:latin typeface="Calibri"/>
                <a:cs typeface="Calibri"/>
              </a:rPr>
              <a:t>O</a:t>
            </a:r>
            <a:r>
              <a:rPr sz="1000" b="1" spc="-10" dirty="0">
                <a:latin typeface="Calibri"/>
                <a:cs typeface="Calibri"/>
              </a:rPr>
              <a:t>utage</a:t>
            </a:r>
            <a:r>
              <a:rPr lang="en-US" sz="1000" b="1" spc="-10" dirty="0">
                <a:latin typeface="Calibri"/>
                <a:cs typeface="Calibri"/>
              </a:rPr>
              <a:t>, Critical Application VFDs Remain at Full Capability</a:t>
            </a:r>
            <a:endParaRPr sz="1000" b="1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79337" y="1705355"/>
            <a:ext cx="7093226" cy="755015"/>
            <a:chOff x="2662237" y="1705355"/>
            <a:chExt cx="6410325" cy="755015"/>
          </a:xfrm>
        </p:grpSpPr>
        <p:sp>
          <p:nvSpPr>
            <p:cNvPr id="14" name="object 14"/>
            <p:cNvSpPr/>
            <p:nvPr/>
          </p:nvSpPr>
          <p:spPr>
            <a:xfrm>
              <a:off x="2667000" y="1871471"/>
              <a:ext cx="6400800" cy="584200"/>
            </a:xfrm>
            <a:custGeom>
              <a:avLst/>
              <a:gdLst/>
              <a:ahLst/>
              <a:cxnLst/>
              <a:rect l="l" t="t" r="r" b="b"/>
              <a:pathLst>
                <a:path w="6400800" h="584200">
                  <a:moveTo>
                    <a:pt x="0" y="583691"/>
                  </a:moveTo>
                  <a:lnTo>
                    <a:pt x="6400800" y="583691"/>
                  </a:lnTo>
                  <a:lnTo>
                    <a:pt x="6400800" y="0"/>
                  </a:lnTo>
                  <a:lnTo>
                    <a:pt x="0" y="0"/>
                  </a:lnTo>
                  <a:lnTo>
                    <a:pt x="0" y="583691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4368" y="1705355"/>
              <a:ext cx="4565904" cy="3794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1047" y="1728215"/>
              <a:ext cx="2074164" cy="3550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7040" y="1725167"/>
              <a:ext cx="4480560" cy="29413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716338" y="1768855"/>
            <a:ext cx="4522662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Simple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2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etrofit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200" b="1" spc="-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nitial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2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nstallation</a:t>
            </a:r>
            <a:endParaRPr sz="12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 dirty="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b="1" dirty="0">
                <a:latin typeface="Calibri"/>
                <a:cs typeface="Calibri"/>
              </a:rPr>
              <a:t>Uses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lang="en-US" sz="1000" b="1" spc="-25" dirty="0">
                <a:latin typeface="Calibri"/>
                <a:cs typeface="Calibri"/>
              </a:rPr>
              <a:t>D</a:t>
            </a:r>
            <a:r>
              <a:rPr sz="1000" b="1" dirty="0">
                <a:latin typeface="Calibri"/>
                <a:cs typeface="Calibri"/>
              </a:rPr>
              <a:t>rive’s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lang="en-US" sz="1000" b="1" spc="-25" dirty="0">
                <a:latin typeface="Calibri"/>
                <a:cs typeface="Calibri"/>
              </a:rPr>
              <a:t>E</a:t>
            </a:r>
            <a:r>
              <a:rPr sz="1000" b="1" dirty="0">
                <a:latin typeface="Calibri"/>
                <a:cs typeface="Calibri"/>
              </a:rPr>
              <a:t>xisting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DC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lang="en-US" sz="1000" b="1" spc="-30" dirty="0">
                <a:latin typeface="Calibri"/>
                <a:cs typeface="Calibri"/>
              </a:rPr>
              <a:t>B</a:t>
            </a:r>
            <a:r>
              <a:rPr sz="1000" b="1" dirty="0">
                <a:latin typeface="Calibri"/>
                <a:cs typeface="Calibri"/>
              </a:rPr>
              <a:t>us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lang="en-US" sz="1000" b="1" spc="-10" dirty="0">
                <a:latin typeface="Calibri"/>
                <a:cs typeface="Calibri"/>
              </a:rPr>
              <a:t>C</a:t>
            </a:r>
            <a:r>
              <a:rPr sz="1000" b="1" spc="-10" dirty="0">
                <a:latin typeface="Calibri"/>
                <a:cs typeface="Calibri"/>
              </a:rPr>
              <a:t>onnection</a:t>
            </a:r>
            <a:r>
              <a:rPr lang="en-US" sz="1000" b="1" spc="-10" dirty="0">
                <a:latin typeface="Calibri"/>
                <a:cs typeface="Calibri"/>
              </a:rPr>
              <a:t> Terminals</a:t>
            </a:r>
            <a:endParaRPr sz="1000" b="1" dirty="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spcBef>
                <a:spcPts val="90"/>
              </a:spcBef>
              <a:buSzPct val="90000"/>
              <a:buChar char="•"/>
              <a:tabLst>
                <a:tab pos="76835" algn="l"/>
              </a:tabLst>
            </a:pPr>
            <a:r>
              <a:rPr sz="1000" b="1" spc="-10" dirty="0">
                <a:latin typeface="Calibri"/>
                <a:cs typeface="Calibri"/>
              </a:rPr>
              <a:t>Non-</a:t>
            </a:r>
            <a:r>
              <a:rPr sz="1000" b="1" dirty="0">
                <a:latin typeface="Calibri"/>
                <a:cs typeface="Calibri"/>
              </a:rPr>
              <a:t>intrusive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to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lang="en-US" sz="1000" b="1" spc="-30" dirty="0">
                <a:latin typeface="Calibri"/>
                <a:cs typeface="Calibri"/>
              </a:rPr>
              <a:t>V</a:t>
            </a:r>
            <a:r>
              <a:rPr sz="1000" b="1" dirty="0">
                <a:latin typeface="Calibri"/>
                <a:cs typeface="Calibri"/>
              </a:rPr>
              <a:t>ariable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lang="en-US" sz="1000" b="1" spc="-30" dirty="0">
                <a:latin typeface="Calibri"/>
                <a:cs typeface="Calibri"/>
              </a:rPr>
              <a:t>F</a:t>
            </a:r>
            <a:r>
              <a:rPr sz="1000" b="1" dirty="0">
                <a:latin typeface="Calibri"/>
                <a:cs typeface="Calibri"/>
              </a:rPr>
              <a:t>requency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lang="en-US" sz="1000" b="1" spc="-20" dirty="0">
                <a:latin typeface="Calibri"/>
                <a:cs typeface="Calibri"/>
              </a:rPr>
              <a:t>D</a:t>
            </a:r>
            <a:r>
              <a:rPr sz="1000" b="1" spc="-20" dirty="0">
                <a:latin typeface="Calibri"/>
                <a:cs typeface="Calibri"/>
              </a:rPr>
              <a:t>rive</a:t>
            </a:r>
            <a:r>
              <a:rPr lang="en-US" sz="1000" b="1" spc="-20" dirty="0">
                <a:latin typeface="Calibri"/>
                <a:cs typeface="Calibri"/>
              </a:rPr>
              <a:t>: WARRANTY SAFE</a:t>
            </a:r>
            <a:endParaRPr sz="1000" b="1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979337" y="2488692"/>
            <a:ext cx="7093226" cy="755015"/>
            <a:chOff x="2662237" y="2488692"/>
            <a:chExt cx="6410325" cy="755015"/>
          </a:xfrm>
        </p:grpSpPr>
        <p:sp>
          <p:nvSpPr>
            <p:cNvPr id="20" name="object 20"/>
            <p:cNvSpPr/>
            <p:nvPr/>
          </p:nvSpPr>
          <p:spPr>
            <a:xfrm>
              <a:off x="2667000" y="2656332"/>
              <a:ext cx="6400800" cy="582295"/>
            </a:xfrm>
            <a:custGeom>
              <a:avLst/>
              <a:gdLst/>
              <a:ahLst/>
              <a:cxnLst/>
              <a:rect l="l" t="t" r="r" b="b"/>
              <a:pathLst>
                <a:path w="6400800" h="582294">
                  <a:moveTo>
                    <a:pt x="0" y="582168"/>
                  </a:moveTo>
                  <a:lnTo>
                    <a:pt x="6400800" y="582168"/>
                  </a:lnTo>
                  <a:lnTo>
                    <a:pt x="6400800" y="0"/>
                  </a:lnTo>
                  <a:lnTo>
                    <a:pt x="0" y="0"/>
                  </a:lnTo>
                  <a:lnTo>
                    <a:pt x="0" y="582168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4368" y="2488692"/>
              <a:ext cx="4565904" cy="3810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51047" y="2513076"/>
              <a:ext cx="1277112" cy="3550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87040" y="2508504"/>
              <a:ext cx="4480560" cy="295656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691985" y="2553461"/>
            <a:ext cx="4775614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Increased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2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eliability</a:t>
            </a:r>
            <a:endParaRPr sz="12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 dirty="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b="1" dirty="0">
                <a:latin typeface="Calibri"/>
                <a:cs typeface="Calibri"/>
              </a:rPr>
              <a:t>Parallel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lang="en-US" sz="1000" b="1" spc="-10" dirty="0">
                <a:latin typeface="Calibri"/>
                <a:cs typeface="Calibri"/>
              </a:rPr>
              <a:t>C</a:t>
            </a:r>
            <a:r>
              <a:rPr sz="1000" b="1" spc="-10" dirty="0">
                <a:latin typeface="Calibri"/>
                <a:cs typeface="Calibri"/>
              </a:rPr>
              <a:t>onfiguration</a:t>
            </a:r>
            <a:r>
              <a:rPr lang="en-US" sz="1000" b="1" spc="-10" dirty="0">
                <a:latin typeface="Calibri"/>
                <a:cs typeface="Calibri"/>
              </a:rPr>
              <a:t> to Drive</a:t>
            </a:r>
            <a:endParaRPr sz="1000" b="1" dirty="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spcBef>
                <a:spcPts val="85"/>
              </a:spcBef>
              <a:buSzPct val="90000"/>
              <a:buChar char="•"/>
              <a:tabLst>
                <a:tab pos="76835" algn="l"/>
              </a:tabLst>
            </a:pPr>
            <a:r>
              <a:rPr sz="1000" b="1" dirty="0">
                <a:latin typeface="Calibri"/>
                <a:cs typeface="Calibri"/>
              </a:rPr>
              <a:t>Local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lang="en-US" sz="1000" b="1" spc="-30" dirty="0">
                <a:latin typeface="Calibri"/>
                <a:cs typeface="Calibri"/>
              </a:rPr>
              <a:t>to Drive I</a:t>
            </a:r>
            <a:r>
              <a:rPr sz="1000" b="1" dirty="0">
                <a:latin typeface="Calibri"/>
                <a:cs typeface="Calibri"/>
              </a:rPr>
              <a:t>nstallation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lang="en-US" sz="1000" b="1" spc="-25" dirty="0">
                <a:latin typeface="Calibri"/>
                <a:cs typeface="Calibri"/>
              </a:rPr>
              <a:t>P</a:t>
            </a:r>
            <a:r>
              <a:rPr sz="1000" b="1" dirty="0">
                <a:latin typeface="Calibri"/>
                <a:cs typeface="Calibri"/>
              </a:rPr>
              <a:t>rotects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lang="en-US" sz="1000" b="1" spc="-20" dirty="0">
                <a:latin typeface="Calibri"/>
                <a:cs typeface="Calibri"/>
              </a:rPr>
              <a:t>F</a:t>
            </a:r>
            <a:r>
              <a:rPr sz="1000" b="1" dirty="0">
                <a:latin typeface="Calibri"/>
                <a:cs typeface="Calibri"/>
              </a:rPr>
              <a:t>rom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lang="en-US" sz="1000" b="1" spc="-25" dirty="0">
                <a:latin typeface="Calibri"/>
                <a:cs typeface="Calibri"/>
              </a:rPr>
              <a:t>E</a:t>
            </a:r>
            <a:r>
              <a:rPr sz="1000" b="1" dirty="0">
                <a:latin typeface="Calibri"/>
                <a:cs typeface="Calibri"/>
              </a:rPr>
              <a:t>xternal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and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lang="en-US" sz="1000" b="1" spc="-30" dirty="0">
                <a:latin typeface="Calibri"/>
                <a:cs typeface="Calibri"/>
              </a:rPr>
              <a:t>I</a:t>
            </a:r>
            <a:r>
              <a:rPr sz="1000" b="1" dirty="0">
                <a:latin typeface="Calibri"/>
                <a:cs typeface="Calibri"/>
              </a:rPr>
              <a:t>nternal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lang="en-US" sz="1000" b="1" spc="-25" dirty="0">
                <a:latin typeface="Calibri"/>
                <a:cs typeface="Calibri"/>
              </a:rPr>
              <a:t>P</a:t>
            </a:r>
            <a:r>
              <a:rPr sz="1000" b="1" dirty="0">
                <a:latin typeface="Calibri"/>
                <a:cs typeface="Calibri"/>
              </a:rPr>
              <a:t>lant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lang="en-US" sz="1000" b="1" spc="-35" dirty="0">
                <a:latin typeface="Calibri"/>
                <a:cs typeface="Calibri"/>
              </a:rPr>
              <a:t>G</a:t>
            </a:r>
            <a:r>
              <a:rPr sz="1000" b="1" dirty="0">
                <a:latin typeface="Calibri"/>
                <a:cs typeface="Calibri"/>
              </a:rPr>
              <a:t>rid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lang="en-US" sz="1000" b="1" spc="-10" dirty="0">
                <a:latin typeface="Calibri"/>
                <a:cs typeface="Calibri"/>
              </a:rPr>
              <a:t>F</a:t>
            </a:r>
            <a:r>
              <a:rPr sz="1000" b="1" spc="-10" dirty="0">
                <a:latin typeface="Calibri"/>
                <a:cs typeface="Calibri"/>
              </a:rPr>
              <a:t>aults</a:t>
            </a:r>
            <a:endParaRPr sz="1000" b="1" dirty="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79337" y="3273552"/>
            <a:ext cx="7093226" cy="755015"/>
            <a:chOff x="2662237" y="3273552"/>
            <a:chExt cx="6410325" cy="755015"/>
          </a:xfrm>
        </p:grpSpPr>
        <p:sp>
          <p:nvSpPr>
            <p:cNvPr id="26" name="object 26"/>
            <p:cNvSpPr/>
            <p:nvPr/>
          </p:nvSpPr>
          <p:spPr>
            <a:xfrm>
              <a:off x="2667000" y="3441192"/>
              <a:ext cx="6400800" cy="582295"/>
            </a:xfrm>
            <a:custGeom>
              <a:avLst/>
              <a:gdLst/>
              <a:ahLst/>
              <a:cxnLst/>
              <a:rect l="l" t="t" r="r" b="b"/>
              <a:pathLst>
                <a:path w="6400800" h="582295">
                  <a:moveTo>
                    <a:pt x="0" y="582168"/>
                  </a:moveTo>
                  <a:lnTo>
                    <a:pt x="6400800" y="582168"/>
                  </a:lnTo>
                  <a:lnTo>
                    <a:pt x="6400800" y="0"/>
                  </a:lnTo>
                  <a:lnTo>
                    <a:pt x="0" y="0"/>
                  </a:lnTo>
                  <a:lnTo>
                    <a:pt x="0" y="582168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4368" y="3273552"/>
              <a:ext cx="4565904" cy="3810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51047" y="3297936"/>
              <a:ext cx="1258824" cy="35509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87040" y="3293364"/>
              <a:ext cx="4480560" cy="295656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604727" y="3337123"/>
            <a:ext cx="6509784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Increased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2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fficiency</a:t>
            </a:r>
            <a:endParaRPr sz="12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 dirty="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lang="en-US" sz="1000" b="1" dirty="0">
                <a:latin typeface="Calibri"/>
                <a:cs typeface="Calibri"/>
              </a:rPr>
              <a:t>In Parallel Standby Mode, Bonitron UPD Systems and Modules Use Less Static Power Than On-line Series Drive Backups </a:t>
            </a:r>
            <a:endParaRPr sz="1000" b="1" dirty="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spcBef>
                <a:spcPts val="85"/>
              </a:spcBef>
              <a:buSzPct val="90000"/>
              <a:buChar char="•"/>
              <a:tabLst>
                <a:tab pos="76835" algn="l"/>
              </a:tabLst>
            </a:pPr>
            <a:r>
              <a:rPr sz="1000" b="1" dirty="0">
                <a:latin typeface="Calibri"/>
                <a:cs typeface="Calibri"/>
              </a:rPr>
              <a:t>Higher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lang="en-US" sz="1000" b="1" spc="-35" dirty="0">
                <a:latin typeface="Calibri"/>
                <a:cs typeface="Calibri"/>
              </a:rPr>
              <a:t>E</a:t>
            </a:r>
            <a:r>
              <a:rPr sz="1000" b="1" dirty="0">
                <a:latin typeface="Calibri"/>
                <a:cs typeface="Calibri"/>
              </a:rPr>
              <a:t>fficiency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lang="en-US" sz="1000" b="1" spc="-15" dirty="0">
                <a:latin typeface="Calibri"/>
                <a:cs typeface="Calibri"/>
              </a:rPr>
              <a:t>D</a:t>
            </a:r>
            <a:r>
              <a:rPr sz="1000" b="1" dirty="0">
                <a:latin typeface="Calibri"/>
                <a:cs typeface="Calibri"/>
              </a:rPr>
              <a:t>uring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lang="en-US" sz="1000" b="1" spc="-40" dirty="0">
                <a:latin typeface="Calibri"/>
                <a:cs typeface="Calibri"/>
              </a:rPr>
              <a:t>B</a:t>
            </a:r>
            <a:r>
              <a:rPr sz="1000" b="1" dirty="0">
                <a:latin typeface="Calibri"/>
                <a:cs typeface="Calibri"/>
              </a:rPr>
              <a:t>ackup,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lang="en-US" sz="1000" b="1" spc="-45" dirty="0">
                <a:latin typeface="Calibri"/>
                <a:cs typeface="Calibri"/>
              </a:rPr>
              <a:t>L</a:t>
            </a:r>
            <a:r>
              <a:rPr sz="1000" b="1" dirty="0">
                <a:latin typeface="Calibri"/>
                <a:cs typeface="Calibri"/>
              </a:rPr>
              <a:t>onger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lang="en-US" sz="1000" b="1" spc="-35" dirty="0">
                <a:latin typeface="Calibri"/>
                <a:cs typeface="Calibri"/>
              </a:rPr>
              <a:t>D</a:t>
            </a:r>
            <a:r>
              <a:rPr sz="1000" b="1" dirty="0">
                <a:latin typeface="Calibri"/>
                <a:cs typeface="Calibri"/>
              </a:rPr>
              <a:t>urations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lang="en-US" sz="1000" b="1" spc="-40" dirty="0">
                <a:latin typeface="Calibri"/>
                <a:cs typeface="Calibri"/>
              </a:rPr>
              <a:t>F</a:t>
            </a:r>
            <a:r>
              <a:rPr sz="1000" b="1" dirty="0">
                <a:latin typeface="Calibri"/>
                <a:cs typeface="Calibri"/>
              </a:rPr>
              <a:t>rom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lang="en-US" sz="1000" b="1" spc="-30" dirty="0">
                <a:latin typeface="Calibri"/>
                <a:cs typeface="Calibri"/>
              </a:rPr>
              <a:t>E</a:t>
            </a:r>
            <a:r>
              <a:rPr sz="1000" b="1" dirty="0">
                <a:latin typeface="Calibri"/>
                <a:cs typeface="Calibri"/>
              </a:rPr>
              <a:t>nergy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lang="en-US" sz="1000" b="1" spc="-10" dirty="0">
                <a:latin typeface="Calibri"/>
                <a:cs typeface="Calibri"/>
              </a:rPr>
              <a:t>S</a:t>
            </a:r>
            <a:r>
              <a:rPr sz="1000" b="1" spc="-10" dirty="0">
                <a:latin typeface="Calibri"/>
                <a:cs typeface="Calibri"/>
              </a:rPr>
              <a:t>torage</a:t>
            </a:r>
            <a:endParaRPr sz="1000" b="1" dirty="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979527" y="4058411"/>
            <a:ext cx="7093226" cy="754380"/>
            <a:chOff x="2662427" y="4058411"/>
            <a:chExt cx="6410325" cy="754380"/>
          </a:xfrm>
        </p:grpSpPr>
        <p:sp>
          <p:nvSpPr>
            <p:cNvPr id="32" name="object 32"/>
            <p:cNvSpPr/>
            <p:nvPr/>
          </p:nvSpPr>
          <p:spPr>
            <a:xfrm>
              <a:off x="2666999" y="4224527"/>
              <a:ext cx="6400800" cy="584200"/>
            </a:xfrm>
            <a:custGeom>
              <a:avLst/>
              <a:gdLst/>
              <a:ahLst/>
              <a:cxnLst/>
              <a:rect l="l" t="t" r="r" b="b"/>
              <a:pathLst>
                <a:path w="6400800" h="584200">
                  <a:moveTo>
                    <a:pt x="0" y="583692"/>
                  </a:moveTo>
                  <a:lnTo>
                    <a:pt x="6400800" y="583692"/>
                  </a:lnTo>
                  <a:lnTo>
                    <a:pt x="6400800" y="0"/>
                  </a:lnTo>
                  <a:lnTo>
                    <a:pt x="0" y="0"/>
                  </a:lnTo>
                  <a:lnTo>
                    <a:pt x="0" y="583692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4368" y="4058411"/>
              <a:ext cx="4565904" cy="37947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51047" y="4081271"/>
              <a:ext cx="1098803" cy="35509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87039" y="4078223"/>
              <a:ext cx="4480560" cy="294131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2610807" y="4122521"/>
            <a:ext cx="5618793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Options</a:t>
            </a:r>
            <a:endParaRPr sz="12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 dirty="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lang="en-US" sz="1000" b="1" spc="-15" dirty="0">
                <a:latin typeface="Calibri"/>
                <a:cs typeface="Calibri"/>
              </a:rPr>
              <a:t>VRLA B</a:t>
            </a:r>
            <a:r>
              <a:rPr sz="1000" b="1" dirty="0">
                <a:latin typeface="Calibri"/>
                <a:cs typeface="Calibri"/>
              </a:rPr>
              <a:t>attery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lang="en-US" sz="1000" b="1" spc="-30" dirty="0">
                <a:latin typeface="Calibri"/>
                <a:cs typeface="Calibri"/>
              </a:rPr>
              <a:t>B</a:t>
            </a:r>
            <a:r>
              <a:rPr sz="1000" b="1" dirty="0">
                <a:latin typeface="Calibri"/>
                <a:cs typeface="Calibri"/>
              </a:rPr>
              <a:t>anks</a:t>
            </a:r>
            <a:r>
              <a:rPr lang="en-US" sz="1000" b="1" dirty="0">
                <a:latin typeface="Calibri"/>
                <a:cs typeface="Calibri"/>
              </a:rPr>
              <a:t> Are Sized to The Specific AC Line Outage kW Requirement and Time Required</a:t>
            </a:r>
            <a:endParaRPr sz="1000" b="1" dirty="0">
              <a:latin typeface="Calibri"/>
              <a:cs typeface="Calibri"/>
            </a:endParaRPr>
          </a:p>
          <a:p>
            <a:pPr marL="76200" indent="-64135">
              <a:lnSpc>
                <a:spcPct val="100000"/>
              </a:lnSpc>
              <a:spcBef>
                <a:spcPts val="85"/>
              </a:spcBef>
              <a:buSzPct val="90000"/>
              <a:buChar char="•"/>
              <a:tabLst>
                <a:tab pos="76835" algn="l"/>
              </a:tabLst>
            </a:pPr>
            <a:r>
              <a:rPr lang="en-US" sz="1000" b="1" dirty="0">
                <a:latin typeface="Calibri"/>
                <a:cs typeface="Calibri"/>
              </a:rPr>
              <a:t>Shorter AC Line 100% Outage Times Can Use Maintenance Free Ultracapacitor Energy Storage</a:t>
            </a:r>
            <a:endParaRPr sz="1000" b="1" dirty="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6736" y="998566"/>
            <a:ext cx="1752600" cy="2240661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8407931" y="4830876"/>
            <a:ext cx="20025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415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350" spc="-195" baseline="3086" dirty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sz="1200" spc="-52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350" spc="-30" baseline="3086" dirty="0">
                <a:solidFill>
                  <a:srgbClr val="888888"/>
                </a:solidFill>
                <a:latin typeface="Arial"/>
                <a:cs typeface="Arial"/>
              </a:rPr>
              <a:t>0</a:t>
            </a:r>
            <a:endParaRPr sz="1350" baseline="308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4191" y="25907"/>
            <a:ext cx="2897123" cy="7635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3706" y="122946"/>
            <a:ext cx="7081436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900" algn="l">
              <a:lnSpc>
                <a:spcPct val="100000"/>
              </a:lnSpc>
              <a:spcBef>
                <a:spcPts val="100"/>
              </a:spcBef>
            </a:pPr>
            <a:r>
              <a:rPr b="1" dirty="0"/>
              <a:t>Bonitron</a:t>
            </a:r>
            <a:r>
              <a:rPr b="1" spc="-90" dirty="0"/>
              <a:t> </a:t>
            </a:r>
            <a:r>
              <a:rPr lang="en-US" b="1" spc="-90" dirty="0"/>
              <a:t>Uninterruptable Power For Drives</a:t>
            </a:r>
            <a:endParaRPr b="1"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37179" y="854774"/>
            <a:ext cx="5562600" cy="756047"/>
            <a:chOff x="181398" y="781896"/>
            <a:chExt cx="5562600" cy="701619"/>
          </a:xfrm>
        </p:grpSpPr>
        <p:sp>
          <p:nvSpPr>
            <p:cNvPr id="5" name="object 5"/>
            <p:cNvSpPr/>
            <p:nvPr/>
          </p:nvSpPr>
          <p:spPr>
            <a:xfrm>
              <a:off x="181398" y="1015520"/>
              <a:ext cx="5562600" cy="467995"/>
            </a:xfrm>
            <a:custGeom>
              <a:avLst/>
              <a:gdLst/>
              <a:ahLst/>
              <a:cxnLst/>
              <a:rect l="l" t="t" r="r" b="b"/>
              <a:pathLst>
                <a:path w="5562600" h="467994">
                  <a:moveTo>
                    <a:pt x="0" y="467868"/>
                  </a:moveTo>
                  <a:lnTo>
                    <a:pt x="5562600" y="467868"/>
                  </a:lnTo>
                  <a:lnTo>
                    <a:pt x="5562600" y="0"/>
                  </a:lnTo>
                  <a:lnTo>
                    <a:pt x="0" y="0"/>
                  </a:lnTo>
                  <a:lnTo>
                    <a:pt x="0" y="467868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045" y="781896"/>
              <a:ext cx="2602099" cy="32461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09135" y="1068979"/>
            <a:ext cx="518034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800" dirty="0">
              <a:latin typeface="Calibri"/>
              <a:cs typeface="Calibri"/>
            </a:endParaRPr>
          </a:p>
          <a:p>
            <a:pPr marL="82550" indent="-70485">
              <a:lnSpc>
                <a:spcPct val="100000"/>
              </a:lnSpc>
              <a:buSzPct val="90909"/>
              <a:buChar char="•"/>
              <a:tabLst>
                <a:tab pos="83185" algn="l"/>
              </a:tabLst>
            </a:pPr>
            <a:r>
              <a:rPr lang="en-US" sz="1000" b="1" spc="-10" dirty="0">
                <a:latin typeface="Calibri"/>
                <a:cs typeface="Calibri"/>
              </a:rPr>
              <a:t>AC-DC Conversion Single Voltage Regulator Booster - Sags</a:t>
            </a:r>
          </a:p>
          <a:p>
            <a:pPr marL="82550" indent="-70485">
              <a:lnSpc>
                <a:spcPct val="100000"/>
              </a:lnSpc>
              <a:buSzPct val="90909"/>
              <a:buChar char="•"/>
              <a:tabLst>
                <a:tab pos="83185" algn="l"/>
              </a:tabLst>
            </a:pPr>
            <a:r>
              <a:rPr sz="1000" b="1" spc="-10" dirty="0">
                <a:latin typeface="Calibri"/>
                <a:cs typeface="Calibri"/>
              </a:rPr>
              <a:t>DC-</a:t>
            </a:r>
            <a:r>
              <a:rPr sz="1000" b="1" dirty="0">
                <a:latin typeface="Calibri"/>
                <a:cs typeface="Calibri"/>
              </a:rPr>
              <a:t>DC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lang="en-US" sz="1000" b="1" spc="-25" dirty="0">
                <a:latin typeface="Calibri"/>
                <a:cs typeface="Calibri"/>
              </a:rPr>
              <a:t>Conversion Voltage Regulator Booster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with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lang="en-US" sz="1000" b="1" spc="-5" dirty="0">
                <a:latin typeface="Calibri"/>
                <a:cs typeface="Calibri"/>
              </a:rPr>
              <a:t>E</a:t>
            </a:r>
            <a:r>
              <a:rPr sz="1000" b="1" dirty="0">
                <a:latin typeface="Calibri"/>
                <a:cs typeface="Calibri"/>
              </a:rPr>
              <a:t>nergy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lang="en-US" sz="1000" b="1" spc="-10" dirty="0">
                <a:latin typeface="Calibri"/>
                <a:cs typeface="Calibri"/>
              </a:rPr>
              <a:t>S</a:t>
            </a:r>
            <a:r>
              <a:rPr sz="1000" b="1" spc="-10" dirty="0">
                <a:latin typeface="Calibri"/>
                <a:cs typeface="Calibri"/>
              </a:rPr>
              <a:t>torage</a:t>
            </a:r>
            <a:r>
              <a:rPr lang="en-US" sz="1000" b="1" spc="-10" dirty="0">
                <a:latin typeface="Calibri"/>
                <a:cs typeface="Calibri"/>
              </a:rPr>
              <a:t> and Charger – 100% Outages</a:t>
            </a:r>
            <a:endParaRPr sz="1000" b="1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170" y="1523404"/>
            <a:ext cx="5586618" cy="2216183"/>
            <a:chOff x="204582" y="1624172"/>
            <a:chExt cx="5586618" cy="2073920"/>
          </a:xfrm>
        </p:grpSpPr>
        <p:sp>
          <p:nvSpPr>
            <p:cNvPr id="11" name="object 11"/>
            <p:cNvSpPr/>
            <p:nvPr/>
          </p:nvSpPr>
          <p:spPr>
            <a:xfrm>
              <a:off x="204582" y="1862117"/>
              <a:ext cx="5562600" cy="600841"/>
            </a:xfrm>
            <a:custGeom>
              <a:avLst/>
              <a:gdLst/>
              <a:ahLst/>
              <a:cxnLst/>
              <a:rect l="l" t="t" r="r" b="b"/>
              <a:pathLst>
                <a:path w="5562600" h="641985">
                  <a:moveTo>
                    <a:pt x="0" y="641604"/>
                  </a:moveTo>
                  <a:lnTo>
                    <a:pt x="5562600" y="641604"/>
                  </a:lnTo>
                  <a:lnTo>
                    <a:pt x="5562600" y="0"/>
                  </a:lnTo>
                  <a:lnTo>
                    <a:pt x="0" y="0"/>
                  </a:lnTo>
                  <a:lnTo>
                    <a:pt x="0" y="641604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20" y="1624172"/>
              <a:ext cx="2710145" cy="4099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590" y="1811690"/>
              <a:ext cx="2621854" cy="32461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8600" y="2686811"/>
              <a:ext cx="5562600" cy="1011281"/>
            </a:xfrm>
            <a:custGeom>
              <a:avLst/>
              <a:gdLst/>
              <a:ahLst/>
              <a:cxnLst/>
              <a:rect l="l" t="t" r="r" b="b"/>
              <a:pathLst>
                <a:path w="5562600" h="1005839">
                  <a:moveTo>
                    <a:pt x="0" y="1005840"/>
                  </a:moveTo>
                  <a:lnTo>
                    <a:pt x="5562600" y="1005840"/>
                  </a:lnTo>
                  <a:lnTo>
                    <a:pt x="5562600" y="0"/>
                  </a:lnTo>
                  <a:lnTo>
                    <a:pt x="0" y="0"/>
                  </a:lnTo>
                  <a:lnTo>
                    <a:pt x="0" y="1005840"/>
                  </a:lnTo>
                  <a:close/>
                </a:path>
              </a:pathLst>
            </a:custGeom>
            <a:ln w="9143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20" y="2505455"/>
              <a:ext cx="2740725" cy="4099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020" y="2529839"/>
              <a:ext cx="1578864" cy="3870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763" y="2518800"/>
              <a:ext cx="2600154" cy="29930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09135" y="2089027"/>
            <a:ext cx="2900746" cy="15651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indent="-70485">
              <a:lnSpc>
                <a:spcPct val="100000"/>
              </a:lnSpc>
              <a:buSzPct val="90909"/>
              <a:buChar char="•"/>
              <a:tabLst>
                <a:tab pos="83185" algn="l"/>
              </a:tabLst>
            </a:pPr>
            <a:r>
              <a:rPr lang="en-US" sz="1000" b="1" dirty="0">
                <a:latin typeface="Calibri"/>
                <a:cs typeface="Calibri"/>
              </a:rPr>
              <a:t>Single Unit Required </a:t>
            </a:r>
            <a:r>
              <a:rPr lang="en-US" sz="1000" b="1" spc="-10" dirty="0">
                <a:latin typeface="Calibri"/>
                <a:cs typeface="Calibri"/>
              </a:rPr>
              <a:t>Only</a:t>
            </a:r>
            <a:endParaRPr sz="1000" b="1" dirty="0">
              <a:latin typeface="Calibri"/>
              <a:cs typeface="Calibri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Char char="•"/>
              <a:tabLst>
                <a:tab pos="83185" algn="l"/>
              </a:tabLst>
            </a:pPr>
            <a:r>
              <a:rPr sz="1000" b="1" dirty="0">
                <a:latin typeface="Calibri"/>
                <a:cs typeface="Calibri"/>
              </a:rPr>
              <a:t>No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lang="en-US" sz="1000" b="1" spc="-15" dirty="0">
                <a:latin typeface="Calibri"/>
                <a:cs typeface="Calibri"/>
              </a:rPr>
              <a:t>E</a:t>
            </a:r>
            <a:r>
              <a:rPr sz="1000" b="1" dirty="0">
                <a:latin typeface="Calibri"/>
                <a:cs typeface="Calibri"/>
              </a:rPr>
              <a:t>nergy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lang="en-US" sz="1000" b="1" spc="-20" dirty="0">
                <a:latin typeface="Calibri"/>
                <a:cs typeface="Calibri"/>
              </a:rPr>
              <a:t>S</a:t>
            </a:r>
            <a:r>
              <a:rPr sz="1000" b="1" dirty="0">
                <a:latin typeface="Calibri"/>
                <a:cs typeface="Calibri"/>
              </a:rPr>
              <a:t>torage</a:t>
            </a:r>
            <a:r>
              <a:rPr sz="1000" b="1" spc="-25" dirty="0">
                <a:latin typeface="Calibri"/>
                <a:cs typeface="Calibri"/>
              </a:rPr>
              <a:t> </a:t>
            </a:r>
            <a:r>
              <a:rPr lang="en-US" sz="1000" b="1" spc="-10" dirty="0">
                <a:latin typeface="Calibri"/>
                <a:cs typeface="Calibri"/>
              </a:rPr>
              <a:t>N</a:t>
            </a:r>
            <a:r>
              <a:rPr sz="1000" b="1" spc="-10" dirty="0">
                <a:latin typeface="Calibri"/>
                <a:cs typeface="Calibri"/>
              </a:rPr>
              <a:t>ecessary</a:t>
            </a:r>
            <a:endParaRPr lang="en-US" sz="1000" b="1" spc="-1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lang="en-US" sz="135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  <a:buSzPct val="90909"/>
              <a:tabLst>
                <a:tab pos="83185" algn="l"/>
              </a:tabLst>
            </a:pPr>
            <a:endParaRPr lang="en-US" sz="10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SzPct val="90909"/>
              <a:buFont typeface="Arial" panose="020B0604020202020204" pitchFamily="34" charset="0"/>
              <a:buChar char="•"/>
              <a:tabLst>
                <a:tab pos="83185" algn="l"/>
              </a:tabLst>
            </a:pPr>
            <a:r>
              <a:rPr lang="en-US" sz="1400" b="1" dirty="0">
                <a:latin typeface="Calibri"/>
                <a:cs typeface="Calibri"/>
              </a:rPr>
              <a:t> </a:t>
            </a:r>
            <a:r>
              <a:rPr lang="en-US" sz="1000" b="1" dirty="0">
                <a:latin typeface="Calibri"/>
                <a:cs typeface="Calibri"/>
              </a:rPr>
              <a:t>0.5-2 Seconds 100% AC Line Outage</a:t>
            </a:r>
          </a:p>
          <a:p>
            <a:pPr marL="82550" indent="-70485">
              <a:lnSpc>
                <a:spcPct val="100000"/>
              </a:lnSpc>
              <a:spcBef>
                <a:spcPts val="5"/>
              </a:spcBef>
              <a:buSzPct val="90909"/>
              <a:buChar char="•"/>
              <a:tabLst>
                <a:tab pos="83185" algn="l"/>
              </a:tabLst>
            </a:pPr>
            <a:r>
              <a:rPr sz="1000" b="1" dirty="0">
                <a:latin typeface="Calibri"/>
                <a:cs typeface="Calibri"/>
              </a:rPr>
              <a:t>Bonitron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Voltage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Booster</a:t>
            </a:r>
            <a:r>
              <a:rPr lang="en-US" sz="1000" b="1" spc="-10" dirty="0">
                <a:latin typeface="Calibri"/>
                <a:cs typeface="Calibri"/>
              </a:rPr>
              <a:t> M3460R</a:t>
            </a:r>
            <a:endParaRPr sz="1000" b="1" dirty="0">
              <a:latin typeface="Calibri"/>
              <a:cs typeface="Calibri"/>
            </a:endParaRPr>
          </a:p>
          <a:p>
            <a:pPr marL="83185" indent="-71120">
              <a:lnSpc>
                <a:spcPct val="100000"/>
              </a:lnSpc>
              <a:spcBef>
                <a:spcPts val="95"/>
              </a:spcBef>
              <a:buSzPct val="90909"/>
              <a:buChar char="•"/>
              <a:tabLst>
                <a:tab pos="83820" algn="l"/>
              </a:tabLst>
            </a:pPr>
            <a:r>
              <a:rPr sz="1000" b="1" dirty="0">
                <a:latin typeface="Calibri"/>
                <a:cs typeface="Calibri"/>
              </a:rPr>
              <a:t>Charging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System</a:t>
            </a:r>
            <a:endParaRPr sz="1000" b="1" dirty="0">
              <a:latin typeface="Calibri"/>
              <a:cs typeface="Calibri"/>
            </a:endParaRPr>
          </a:p>
          <a:p>
            <a:pPr marL="82550" indent="-70485">
              <a:lnSpc>
                <a:spcPct val="100000"/>
              </a:lnSpc>
              <a:spcBef>
                <a:spcPts val="85"/>
              </a:spcBef>
              <a:buSzPct val="90909"/>
              <a:buChar char="•"/>
              <a:tabLst>
                <a:tab pos="83185" algn="l"/>
              </a:tabLst>
            </a:pPr>
            <a:r>
              <a:rPr sz="1000" b="1" spc="-10" dirty="0">
                <a:latin typeface="Calibri"/>
                <a:cs typeface="Calibri"/>
              </a:rPr>
              <a:t>Ultracapacitor</a:t>
            </a:r>
            <a:r>
              <a:rPr lang="en-US" sz="1000" b="1" spc="-10" dirty="0">
                <a:latin typeface="Calibri"/>
                <a:cs typeface="Calibri"/>
              </a:rPr>
              <a:t> Energy Storage</a:t>
            </a:r>
            <a:endParaRPr sz="1000" b="1" dirty="0">
              <a:latin typeface="Calibri"/>
              <a:cs typeface="Calibri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Char char="•"/>
              <a:tabLst>
                <a:tab pos="83185" algn="l"/>
              </a:tabLst>
            </a:pPr>
            <a:r>
              <a:rPr lang="en-US" sz="1000" b="1" dirty="0">
                <a:latin typeface="Calibri"/>
                <a:cs typeface="Calibri"/>
              </a:rPr>
              <a:t>Ultracapacitor </a:t>
            </a:r>
            <a:r>
              <a:rPr sz="1000" b="1" dirty="0">
                <a:latin typeface="Calibri"/>
                <a:cs typeface="Calibri"/>
              </a:rPr>
              <a:t>Safety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Discharge</a:t>
            </a:r>
            <a:endParaRPr sz="1000" b="1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7173" y="3640907"/>
            <a:ext cx="5511217" cy="1435885"/>
            <a:chOff x="240869" y="3732277"/>
            <a:chExt cx="5562600" cy="1023213"/>
          </a:xfrm>
        </p:grpSpPr>
        <p:sp>
          <p:nvSpPr>
            <p:cNvPr id="21" name="object 21"/>
            <p:cNvSpPr/>
            <p:nvPr/>
          </p:nvSpPr>
          <p:spPr>
            <a:xfrm>
              <a:off x="240869" y="4070921"/>
              <a:ext cx="5562600" cy="684569"/>
            </a:xfrm>
            <a:custGeom>
              <a:avLst/>
              <a:gdLst/>
              <a:ahLst/>
              <a:cxnLst/>
              <a:rect l="l" t="t" r="r" b="b"/>
              <a:pathLst>
                <a:path w="5562600" h="832485">
                  <a:moveTo>
                    <a:pt x="0" y="832104"/>
                  </a:moveTo>
                  <a:lnTo>
                    <a:pt x="5562600" y="832104"/>
                  </a:lnTo>
                  <a:lnTo>
                    <a:pt x="5562600" y="0"/>
                  </a:lnTo>
                  <a:lnTo>
                    <a:pt x="0" y="0"/>
                  </a:lnTo>
                  <a:lnTo>
                    <a:pt x="0" y="832104"/>
                  </a:lnTo>
                  <a:close/>
                </a:path>
              </a:pathLst>
            </a:custGeom>
            <a:ln w="9143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19" y="3732277"/>
              <a:ext cx="2779397" cy="2445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1019" y="3756660"/>
              <a:ext cx="1650492" cy="3855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509" y="3881065"/>
              <a:ext cx="2660526" cy="24503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88722" y="4180427"/>
            <a:ext cx="3617235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indent="-70485">
              <a:lnSpc>
                <a:spcPct val="100000"/>
              </a:lnSpc>
              <a:buSzPct val="90909"/>
              <a:buChar char="•"/>
              <a:tabLst>
                <a:tab pos="83185" algn="l"/>
              </a:tabLst>
            </a:pPr>
            <a:r>
              <a:rPr lang="en-US" sz="900" b="1" dirty="0">
                <a:latin typeface="Calibri"/>
                <a:cs typeface="Calibri"/>
              </a:rPr>
              <a:t>3 Seconds to 30 Minutes, </a:t>
            </a:r>
          </a:p>
          <a:p>
            <a:pPr marL="82550" indent="-70485">
              <a:lnSpc>
                <a:spcPct val="100000"/>
              </a:lnSpc>
              <a:buSzPct val="90909"/>
              <a:buChar char="•"/>
              <a:tabLst>
                <a:tab pos="83185" algn="l"/>
              </a:tabLst>
            </a:pPr>
            <a:r>
              <a:rPr lang="en-US" sz="900" b="1" dirty="0">
                <a:latin typeface="Calibri"/>
                <a:cs typeface="Calibri"/>
              </a:rPr>
              <a:t>Energy Storage Ultracapacitors or Batteries, Time and kW Dependent</a:t>
            </a:r>
          </a:p>
          <a:p>
            <a:pPr marL="82550" indent="-70485">
              <a:lnSpc>
                <a:spcPct val="100000"/>
              </a:lnSpc>
              <a:buSzPct val="90909"/>
              <a:buChar char="•"/>
              <a:tabLst>
                <a:tab pos="83185" algn="l"/>
              </a:tabLst>
            </a:pPr>
            <a:r>
              <a:rPr lang="en-US" sz="900" b="1" dirty="0">
                <a:latin typeface="Calibri"/>
                <a:cs typeface="Calibri"/>
              </a:rPr>
              <a:t>3-15 Seconds, Energy Storage, kW Dependent with M3460B </a:t>
            </a:r>
          </a:p>
          <a:p>
            <a:pPr marL="82550" indent="-70485">
              <a:lnSpc>
                <a:spcPct val="100000"/>
              </a:lnSpc>
              <a:buSzPct val="90909"/>
              <a:buChar char="•"/>
              <a:tabLst>
                <a:tab pos="83185" algn="l"/>
              </a:tabLst>
            </a:pPr>
            <a:r>
              <a:rPr sz="900" b="1" dirty="0">
                <a:latin typeface="Calibri"/>
                <a:cs typeface="Calibri"/>
              </a:rPr>
              <a:t>Bonitron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Voltage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Booster</a:t>
            </a:r>
            <a:r>
              <a:rPr lang="en-US" sz="900" b="1" spc="-10" dirty="0">
                <a:latin typeface="Calibri"/>
                <a:cs typeface="Calibri"/>
              </a:rPr>
              <a:t> M3460B</a:t>
            </a:r>
            <a:endParaRPr sz="900" b="1" dirty="0">
              <a:latin typeface="Calibri"/>
              <a:cs typeface="Calibri"/>
            </a:endParaRPr>
          </a:p>
          <a:p>
            <a:pPr marL="82550" indent="-70485">
              <a:lnSpc>
                <a:spcPct val="100000"/>
              </a:lnSpc>
              <a:spcBef>
                <a:spcPts val="95"/>
              </a:spcBef>
              <a:buSzPct val="90909"/>
              <a:buChar char="•"/>
              <a:tabLst>
                <a:tab pos="83185" algn="l"/>
              </a:tabLst>
            </a:pPr>
            <a:r>
              <a:rPr sz="900" b="1" dirty="0">
                <a:latin typeface="Calibri"/>
                <a:cs typeface="Calibri"/>
              </a:rPr>
              <a:t>Charging</a:t>
            </a:r>
            <a:r>
              <a:rPr sz="900" b="1" spc="-4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System</a:t>
            </a:r>
            <a:endParaRPr sz="900" b="1" dirty="0">
              <a:latin typeface="Calibri"/>
              <a:cs typeface="Calibri"/>
            </a:endParaRPr>
          </a:p>
          <a:p>
            <a:pPr marL="82550" indent="-70485">
              <a:lnSpc>
                <a:spcPct val="100000"/>
              </a:lnSpc>
              <a:spcBef>
                <a:spcPts val="85"/>
              </a:spcBef>
              <a:buSzPct val="90909"/>
              <a:buChar char="•"/>
              <a:tabLst>
                <a:tab pos="83185" algn="l"/>
              </a:tabLst>
            </a:pPr>
            <a:r>
              <a:rPr sz="900" b="1" spc="-10" dirty="0">
                <a:latin typeface="Calibri"/>
                <a:cs typeface="Calibri"/>
              </a:rPr>
              <a:t>Batter</a:t>
            </a:r>
            <a:r>
              <a:rPr lang="en-US" sz="900" b="1" spc="-10" dirty="0">
                <a:latin typeface="Calibri"/>
                <a:cs typeface="Calibri"/>
              </a:rPr>
              <a:t>y Energy Storage</a:t>
            </a:r>
            <a:endParaRPr sz="900" b="1" dirty="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77510" y="2175723"/>
            <a:ext cx="1478063" cy="1453341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283BC2-9F64-D848-B017-57DB436D9457}"/>
              </a:ext>
            </a:extLst>
          </p:cNvPr>
          <p:cNvSpPr txBox="1"/>
          <p:nvPr/>
        </p:nvSpPr>
        <p:spPr>
          <a:xfrm>
            <a:off x="592683" y="865236"/>
            <a:ext cx="24787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algn="l">
              <a:lnSpc>
                <a:spcPct val="100000"/>
              </a:lnSpc>
              <a:spcBef>
                <a:spcPts val="105"/>
              </a:spcBef>
            </a:pPr>
            <a:r>
              <a:rPr lang="en-US" sz="1400" b="1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lang="en-US" sz="1400" b="1" spc="-10" dirty="0">
                <a:solidFill>
                  <a:srgbClr val="FFFFFF"/>
                </a:solidFill>
                <a:latin typeface="Calibri"/>
                <a:cs typeface="Calibri"/>
              </a:rPr>
              <a:t>D Systems &amp; Modules</a:t>
            </a:r>
            <a:endParaRPr lang="en-US" sz="1400" b="1" dirty="0">
              <a:latin typeface="Calibri"/>
              <a:cs typeface="Calibri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A2D0940-7D5F-529B-D417-464A5AD5A5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68" y="944234"/>
            <a:ext cx="593807" cy="129088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22AD6E3B-D0F7-8323-3633-0600E35D2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31" y="3638275"/>
            <a:ext cx="946611" cy="145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Picture3.jpg">
            <a:extLst>
              <a:ext uri="{FF2B5EF4-FFF2-40B4-BE49-F238E27FC236}">
                <a16:creationId xmlns:a16="http://schemas.microsoft.com/office/drawing/2014/main" id="{20DD315D-6684-E9BB-97EA-4DCB70877A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761691" y="3844696"/>
            <a:ext cx="450360" cy="370226"/>
          </a:xfrm>
          <a:prstGeom prst="rect">
            <a:avLst/>
          </a:prstGeom>
        </p:spPr>
      </p:pic>
      <p:pic>
        <p:nvPicPr>
          <p:cNvPr id="35" name="object 37">
            <a:extLst>
              <a:ext uri="{FF2B5EF4-FFF2-40B4-BE49-F238E27FC236}">
                <a16:creationId xmlns:a16="http://schemas.microsoft.com/office/drawing/2014/main" id="{55482254-CDA7-6385-C8DA-C11F01B26E05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140907" y="2293182"/>
            <a:ext cx="914400" cy="1173646"/>
          </a:xfrm>
          <a:prstGeom prst="rect">
            <a:avLst/>
          </a:prstGeom>
        </p:spPr>
      </p:pic>
      <p:pic>
        <p:nvPicPr>
          <p:cNvPr id="36" name="Picture 35" descr="http://www.bonitron.com/Images/ProductImages/M3713SC.jpg">
            <a:extLst>
              <a:ext uri="{FF2B5EF4-FFF2-40B4-BE49-F238E27FC236}">
                <a16:creationId xmlns:a16="http://schemas.microsoft.com/office/drawing/2014/main" id="{4A4DA416-8898-9859-32BA-C31F8D5AC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161" y="1095126"/>
            <a:ext cx="764255" cy="97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67E623B-EFF2-09DC-7238-CF914767A18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952" y="813423"/>
            <a:ext cx="787855" cy="1500675"/>
          </a:xfrm>
          <a:prstGeom prst="rect">
            <a:avLst/>
          </a:prstGeom>
        </p:spPr>
      </p:pic>
      <p:pic>
        <p:nvPicPr>
          <p:cNvPr id="38" name="object 3">
            <a:extLst>
              <a:ext uri="{FF2B5EF4-FFF2-40B4-BE49-F238E27FC236}">
                <a16:creationId xmlns:a16="http://schemas.microsoft.com/office/drawing/2014/main" id="{CE4C204A-55E8-CBBF-9A85-2F0C6A428A93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46466" y="3868096"/>
            <a:ext cx="664868" cy="509173"/>
          </a:xfrm>
          <a:prstGeom prst="rect">
            <a:avLst/>
          </a:prstGeom>
        </p:spPr>
      </p:pic>
      <p:pic>
        <p:nvPicPr>
          <p:cNvPr id="39" name="Picture 2" descr="https://www.ultracapacitor.co.kr:8001/images/sub/product/ls_p12.jpg">
            <a:extLst>
              <a:ext uri="{FF2B5EF4-FFF2-40B4-BE49-F238E27FC236}">
                <a16:creationId xmlns:a16="http://schemas.microsoft.com/office/drawing/2014/main" id="{CAB6FC97-F5BC-1707-5389-58A89D71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55" y="2602294"/>
            <a:ext cx="860743" cy="50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1BBE91D6-EE44-D874-92A7-2F5E0A344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165" y="3664728"/>
            <a:ext cx="825291" cy="13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onitron Capacitor Solutions">
            <a:extLst>
              <a:ext uri="{FF2B5EF4-FFF2-40B4-BE49-F238E27FC236}">
                <a16:creationId xmlns:a16="http://schemas.microsoft.com/office/drawing/2014/main" id="{AF0887B8-3B75-C177-A783-BAEE2108E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43" y="2749686"/>
            <a:ext cx="1980203" cy="887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2" descr="Bonitron Battery Solutions">
            <a:extLst>
              <a:ext uri="{FF2B5EF4-FFF2-40B4-BE49-F238E27FC236}">
                <a16:creationId xmlns:a16="http://schemas.microsoft.com/office/drawing/2014/main" id="{AD84F6D4-2D69-88D7-F110-6848B3BB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4214923"/>
            <a:ext cx="1679479" cy="771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88FAD4D-3DA8-D97C-4F22-0BE0B859ADCE}"/>
              </a:ext>
            </a:extLst>
          </p:cNvPr>
          <p:cNvSpPr txBox="1"/>
          <p:nvPr/>
        </p:nvSpPr>
        <p:spPr>
          <a:xfrm>
            <a:off x="332686" y="3871567"/>
            <a:ext cx="25491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algn="ctr">
              <a:lnSpc>
                <a:spcPct val="100000"/>
              </a:lnSpc>
            </a:pPr>
            <a:r>
              <a:rPr lang="en-US" sz="1100" b="1" dirty="0">
                <a:solidFill>
                  <a:srgbClr val="FFFFFF"/>
                </a:solidFill>
                <a:latin typeface="Calibri"/>
                <a:cs typeface="Calibri"/>
              </a:rPr>
              <a:t>Long Term AC Line </a:t>
            </a:r>
            <a:r>
              <a:rPr lang="en-US" sz="1100" b="1" spc="-10" dirty="0">
                <a:solidFill>
                  <a:srgbClr val="FFFFFF"/>
                </a:solidFill>
                <a:latin typeface="Calibri"/>
                <a:cs typeface="Calibri"/>
              </a:rPr>
              <a:t>Outages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AD9806-BB4D-9F31-5E6E-1C112AB4ECC6}"/>
              </a:ext>
            </a:extLst>
          </p:cNvPr>
          <p:cNvSpPr txBox="1"/>
          <p:nvPr/>
        </p:nvSpPr>
        <p:spPr>
          <a:xfrm>
            <a:off x="312163" y="1753172"/>
            <a:ext cx="2708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50% Sags, 100% Single Phase Outage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683ED0-0484-FD3B-7260-E8E226DDEA84}"/>
              </a:ext>
            </a:extLst>
          </p:cNvPr>
          <p:cNvSpPr txBox="1"/>
          <p:nvPr/>
        </p:nvSpPr>
        <p:spPr>
          <a:xfrm>
            <a:off x="753986" y="2496103"/>
            <a:ext cx="1821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+mn-lt"/>
              </a:rPr>
              <a:t>Short Term AC Line Outages</a:t>
            </a:r>
          </a:p>
        </p:txBody>
      </p:sp>
      <p:pic>
        <p:nvPicPr>
          <p:cNvPr id="42" name="Picture 41" descr="Graphical user interface, timeline">
            <a:extLst>
              <a:ext uri="{FF2B5EF4-FFF2-40B4-BE49-F238E27FC236}">
                <a16:creationId xmlns:a16="http://schemas.microsoft.com/office/drawing/2014/main" id="{7E6DB794-028A-A176-C693-092A729D270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53169" y="1810331"/>
            <a:ext cx="1482295" cy="59330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F35E86D-D4BA-C184-9916-37CC0488F4E2}"/>
              </a:ext>
            </a:extLst>
          </p:cNvPr>
          <p:cNvSpPr txBox="1"/>
          <p:nvPr/>
        </p:nvSpPr>
        <p:spPr>
          <a:xfrm>
            <a:off x="3537086" y="2205653"/>
            <a:ext cx="2117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chemeClr val="accent1"/>
                </a:solidFill>
              </a:rPr>
              <a:t>Voltage Regulator Booster Only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038" y="1880589"/>
            <a:ext cx="2106167" cy="16529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6477" y="987365"/>
            <a:ext cx="1905001" cy="189896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15283" y="93658"/>
            <a:ext cx="490728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8040">
              <a:lnSpc>
                <a:spcPct val="100000"/>
              </a:lnSpc>
              <a:spcBef>
                <a:spcPts val="100"/>
              </a:spcBef>
            </a:pPr>
            <a:r>
              <a:rPr sz="3200" b="1" dirty="0"/>
              <a:t>Energy</a:t>
            </a:r>
            <a:r>
              <a:rPr sz="3200" b="1" spc="-110" dirty="0"/>
              <a:t> </a:t>
            </a:r>
            <a:r>
              <a:rPr sz="3200" b="1" dirty="0"/>
              <a:t>Storage</a:t>
            </a:r>
            <a:r>
              <a:rPr sz="3200" b="1" spc="-105" dirty="0"/>
              <a:t> </a:t>
            </a:r>
            <a:r>
              <a:rPr sz="3200" b="1" spc="-10" dirty="0"/>
              <a:t>Options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57780" y="1054100"/>
            <a:ext cx="280688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Ultracapacitors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54643" y="4942433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1536" y="730500"/>
            <a:ext cx="15148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Batteries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919" y="1413362"/>
            <a:ext cx="29187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Electrolytic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Capacitors</a:t>
            </a:r>
            <a:endParaRPr sz="2400" b="1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1635" y="1598229"/>
            <a:ext cx="1279245" cy="16933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382752" y="3259065"/>
            <a:ext cx="85106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180</a:t>
            </a:r>
            <a:r>
              <a:rPr lang="en-US" sz="1100" b="1" dirty="0">
                <a:latin typeface="Calibri"/>
                <a:cs typeface="Calibri"/>
              </a:rPr>
              <a:t>V M</a:t>
            </a:r>
            <a:r>
              <a:rPr sz="1100" b="1" spc="-10" dirty="0">
                <a:latin typeface="Calibri"/>
                <a:cs typeface="Calibri"/>
              </a:rPr>
              <a:t>odule</a:t>
            </a:r>
            <a:endParaRPr sz="1100" b="1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9720" y="3271500"/>
            <a:ext cx="79617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48</a:t>
            </a:r>
            <a:r>
              <a:rPr lang="en-US" sz="1100" b="1" dirty="0">
                <a:latin typeface="Calibri"/>
                <a:cs typeface="Calibri"/>
              </a:rPr>
              <a:t>V M</a:t>
            </a:r>
            <a:r>
              <a:rPr sz="1100" b="1" spc="-10" dirty="0">
                <a:latin typeface="Calibri"/>
                <a:cs typeface="Calibri"/>
              </a:rPr>
              <a:t>odule</a:t>
            </a:r>
            <a:endParaRPr sz="1100" b="1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10400" y="2917750"/>
            <a:ext cx="106561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12</a:t>
            </a:r>
            <a:r>
              <a:rPr lang="en-US" sz="1100" b="1" dirty="0">
                <a:latin typeface="Calibri"/>
                <a:cs typeface="Calibri"/>
              </a:rPr>
              <a:t>V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lang="en-US" sz="1100" b="1" spc="-20" dirty="0">
                <a:latin typeface="Calibri"/>
                <a:cs typeface="Calibri"/>
              </a:rPr>
              <a:t>VRLA </a:t>
            </a:r>
            <a:r>
              <a:rPr lang="en-US" sz="1100" b="1" spc="-10" dirty="0">
                <a:latin typeface="Calibri"/>
                <a:cs typeface="Calibri"/>
              </a:rPr>
              <a:t>B</a:t>
            </a:r>
            <a:r>
              <a:rPr sz="1100" b="1" spc="-10" dirty="0">
                <a:latin typeface="Calibri"/>
                <a:cs typeface="Calibri"/>
              </a:rPr>
              <a:t>attery</a:t>
            </a:r>
            <a:endParaRPr sz="1100" b="1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8200" y="3562875"/>
            <a:ext cx="90172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700</a:t>
            </a:r>
            <a:r>
              <a:rPr lang="en-US" sz="1100" b="1" dirty="0">
                <a:latin typeface="Calibri"/>
                <a:cs typeface="Calibri"/>
              </a:rPr>
              <a:t>V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lang="en-US" sz="1100" b="1" spc="-10" dirty="0">
                <a:latin typeface="Calibri"/>
                <a:cs typeface="Calibri"/>
              </a:rPr>
              <a:t>A</a:t>
            </a:r>
            <a:r>
              <a:rPr sz="1100" b="1" spc="-10" dirty="0">
                <a:latin typeface="Calibri"/>
                <a:cs typeface="Calibri"/>
              </a:rPr>
              <a:t>ssembly</a:t>
            </a:r>
            <a:endParaRPr sz="1100" b="1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4021" y="3734707"/>
            <a:ext cx="2516505" cy="600805"/>
          </a:xfrm>
          <a:prstGeom prst="rect">
            <a:avLst/>
          </a:prstGeom>
          <a:solidFill>
            <a:srgbClr val="D0D7E8">
              <a:alpha val="90194"/>
            </a:srgbClr>
          </a:solidFill>
        </p:spPr>
        <p:txBody>
          <a:bodyPr vert="horz" wrap="square" lIns="0" tIns="81915" rIns="0" bIns="0" rtlCol="0">
            <a:spAutoFit/>
          </a:bodyPr>
          <a:lstStyle/>
          <a:p>
            <a:pPr marL="360680" indent="-229235">
              <a:lnSpc>
                <a:spcPct val="100000"/>
              </a:lnSpc>
              <a:spcBef>
                <a:spcPts val="645"/>
              </a:spcBef>
              <a:buChar char="•"/>
              <a:tabLst>
                <a:tab pos="361315" algn="l"/>
              </a:tabLst>
            </a:pPr>
            <a:r>
              <a:rPr sz="1600" b="1" dirty="0">
                <a:latin typeface="Calibri"/>
                <a:cs typeface="Calibri"/>
              </a:rPr>
              <a:t>Short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lang="en-US" sz="1600" b="1" spc="-15" dirty="0">
                <a:latin typeface="Calibri"/>
                <a:cs typeface="Calibri"/>
              </a:rPr>
              <a:t>Term </a:t>
            </a:r>
            <a:r>
              <a:rPr lang="en-US" sz="1600" b="1" spc="-10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utages</a:t>
            </a:r>
            <a:endParaRPr sz="1600" b="1" dirty="0">
              <a:latin typeface="Calibri"/>
              <a:cs typeface="Calibri"/>
            </a:endParaRPr>
          </a:p>
          <a:p>
            <a:pPr marL="360680" indent="-229235">
              <a:lnSpc>
                <a:spcPct val="100000"/>
              </a:lnSpc>
              <a:spcBef>
                <a:spcPts val="190"/>
              </a:spcBef>
              <a:buChar char="•"/>
              <a:tabLst>
                <a:tab pos="361315" algn="l"/>
              </a:tabLst>
            </a:pPr>
            <a:r>
              <a:rPr sz="1600" b="1" dirty="0">
                <a:latin typeface="Calibri"/>
                <a:cs typeface="Calibri"/>
              </a:rPr>
              <a:t>Low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lang="en-US" sz="1600" b="1" spc="-15" dirty="0">
                <a:latin typeface="Calibri"/>
                <a:cs typeface="Calibri"/>
              </a:rPr>
              <a:t>kW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lang="en-US" sz="1600" b="1" spc="-10" dirty="0">
                <a:latin typeface="Calibri"/>
                <a:cs typeface="Calibri"/>
              </a:rPr>
              <a:t>D</a:t>
            </a:r>
            <a:r>
              <a:rPr sz="1600" b="1" spc="-10" dirty="0">
                <a:latin typeface="Calibri"/>
                <a:cs typeface="Calibri"/>
              </a:rPr>
              <a:t>rives</a:t>
            </a:r>
            <a:endParaRPr sz="1600" b="1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32112" y="3434305"/>
            <a:ext cx="2517775" cy="600805"/>
          </a:xfrm>
          <a:prstGeom prst="rect">
            <a:avLst/>
          </a:prstGeom>
          <a:solidFill>
            <a:srgbClr val="D0D7E8">
              <a:alpha val="90194"/>
            </a:srgbClr>
          </a:solidFill>
        </p:spPr>
        <p:txBody>
          <a:bodyPr vert="horz" wrap="square" lIns="0" tIns="81915" rIns="0" bIns="0" rtlCol="0">
            <a:spAutoFit/>
          </a:bodyPr>
          <a:lstStyle/>
          <a:p>
            <a:pPr marL="361950" indent="-229235">
              <a:lnSpc>
                <a:spcPct val="100000"/>
              </a:lnSpc>
              <a:spcBef>
                <a:spcPts val="645"/>
              </a:spcBef>
              <a:buChar char="•"/>
              <a:tabLst>
                <a:tab pos="362585" algn="l"/>
              </a:tabLst>
            </a:pPr>
            <a:r>
              <a:rPr sz="1600" b="1" dirty="0">
                <a:latin typeface="Calibri"/>
                <a:cs typeface="Calibri"/>
              </a:rPr>
              <a:t>Short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lang="en-US" sz="1600" b="1" spc="-15" dirty="0">
                <a:latin typeface="Calibri"/>
                <a:cs typeface="Calibri"/>
              </a:rPr>
              <a:t>Term </a:t>
            </a:r>
            <a:r>
              <a:rPr lang="en-US" sz="1600" b="1" spc="-10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utages</a:t>
            </a:r>
            <a:endParaRPr sz="1600" b="1" dirty="0">
              <a:latin typeface="Calibri"/>
              <a:cs typeface="Calibri"/>
            </a:endParaRPr>
          </a:p>
          <a:p>
            <a:pPr marL="361950" indent="-229235">
              <a:lnSpc>
                <a:spcPct val="100000"/>
              </a:lnSpc>
              <a:spcBef>
                <a:spcPts val="190"/>
              </a:spcBef>
              <a:buChar char="•"/>
              <a:tabLst>
                <a:tab pos="362585" algn="l"/>
              </a:tabLst>
            </a:pPr>
            <a:r>
              <a:rPr lang="en-US" sz="1600" b="1" dirty="0">
                <a:latin typeface="Calibri"/>
                <a:cs typeface="Calibri"/>
              </a:rPr>
              <a:t>Low to </a:t>
            </a:r>
            <a:r>
              <a:rPr sz="1600" b="1" dirty="0">
                <a:latin typeface="Calibri"/>
                <a:cs typeface="Calibri"/>
              </a:rPr>
              <a:t>High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lang="en-US" sz="1600" b="1" dirty="0">
                <a:latin typeface="Calibri"/>
                <a:cs typeface="Calibri"/>
              </a:rPr>
              <a:t>kW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lang="en-US" sz="1600" b="1" spc="-10" dirty="0">
                <a:latin typeface="Calibri"/>
                <a:cs typeface="Calibri"/>
              </a:rPr>
              <a:t>D</a:t>
            </a:r>
            <a:r>
              <a:rPr sz="1600" b="1" spc="-10" dirty="0">
                <a:latin typeface="Calibri"/>
                <a:cs typeface="Calibri"/>
              </a:rPr>
              <a:t>rives</a:t>
            </a:r>
            <a:endParaRPr sz="1600" b="1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81344" y="3017901"/>
            <a:ext cx="2498090" cy="7270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89280" marR="231775" indent="-347980">
              <a:lnSpc>
                <a:spcPts val="2640"/>
              </a:lnSpc>
              <a:spcBef>
                <a:spcPts val="38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minute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full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outage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26440" y="3074588"/>
            <a:ext cx="2516505" cy="600805"/>
          </a:xfrm>
          <a:prstGeom prst="rect">
            <a:avLst/>
          </a:prstGeom>
          <a:solidFill>
            <a:srgbClr val="D0D7E8">
              <a:alpha val="90194"/>
            </a:srgbClr>
          </a:solidFill>
        </p:spPr>
        <p:txBody>
          <a:bodyPr vert="horz" wrap="square" lIns="0" tIns="81915" rIns="0" bIns="0" rtlCol="0">
            <a:spAutoFit/>
          </a:bodyPr>
          <a:lstStyle/>
          <a:p>
            <a:pPr marL="361950" indent="-229235">
              <a:lnSpc>
                <a:spcPct val="100000"/>
              </a:lnSpc>
              <a:spcBef>
                <a:spcPts val="645"/>
              </a:spcBef>
              <a:buChar char="•"/>
              <a:tabLst>
                <a:tab pos="362585" algn="l"/>
              </a:tabLst>
            </a:pPr>
            <a:r>
              <a:rPr sz="1600" b="1" dirty="0">
                <a:latin typeface="Calibri"/>
                <a:cs typeface="Calibri"/>
              </a:rPr>
              <a:t>Long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lang="en-US" sz="1600" b="1" spc="-20" dirty="0">
                <a:latin typeface="Calibri"/>
                <a:cs typeface="Calibri"/>
              </a:rPr>
              <a:t>Term O</a:t>
            </a:r>
            <a:r>
              <a:rPr sz="1600" b="1" spc="-10" dirty="0">
                <a:latin typeface="Calibri"/>
                <a:cs typeface="Calibri"/>
              </a:rPr>
              <a:t>utages</a:t>
            </a:r>
            <a:endParaRPr sz="1600" b="1" dirty="0">
              <a:latin typeface="Calibri"/>
              <a:cs typeface="Calibri"/>
            </a:endParaRPr>
          </a:p>
          <a:p>
            <a:pPr marL="361950" indent="-229235">
              <a:lnSpc>
                <a:spcPct val="100000"/>
              </a:lnSpc>
              <a:spcBef>
                <a:spcPts val="190"/>
              </a:spcBef>
              <a:buChar char="•"/>
              <a:tabLst>
                <a:tab pos="362585" algn="l"/>
              </a:tabLst>
            </a:pPr>
            <a:r>
              <a:rPr lang="en-US" sz="1600" b="1" dirty="0">
                <a:latin typeface="Calibri"/>
                <a:cs typeface="Calibri"/>
              </a:rPr>
              <a:t>Low to High kW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lang="en-US" sz="1600" b="1" spc="-10" dirty="0">
                <a:latin typeface="Calibri"/>
                <a:cs typeface="Calibri"/>
              </a:rPr>
              <a:t>D</a:t>
            </a:r>
            <a:r>
              <a:rPr sz="1600" b="1" spc="-10" dirty="0">
                <a:latin typeface="Calibri"/>
                <a:cs typeface="Calibri"/>
              </a:rPr>
              <a:t>rives</a:t>
            </a:r>
            <a:endParaRPr sz="1600" b="1" dirty="0">
              <a:latin typeface="Calibri"/>
              <a:cs typeface="Calibri"/>
            </a:endParaRPr>
          </a:p>
        </p:txBody>
      </p:sp>
      <p:pic>
        <p:nvPicPr>
          <p:cNvPr id="40" name="Picture 2" descr="https://www.ultracapacitor.co.kr:8001/images/sub/product/ls_p12.jpg">
            <a:extLst>
              <a:ext uri="{FF2B5EF4-FFF2-40B4-BE49-F238E27FC236}">
                <a16:creationId xmlns:a16="http://schemas.microsoft.com/office/drawing/2014/main" id="{BD1036CA-C6FF-A527-7BB1-362DA8562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14" y="1673597"/>
            <a:ext cx="2299060" cy="136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1831A-FC98-40E0-AE1D-4A929C66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921" y="84277"/>
            <a:ext cx="4907280" cy="415498"/>
          </a:xfrm>
        </p:spPr>
        <p:txBody>
          <a:bodyPr/>
          <a:lstStyle/>
          <a:p>
            <a:r>
              <a:rPr lang="en-US" b="1" dirty="0"/>
              <a:t>Critical Process Protection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77985-C86C-4CA7-B786-ED0889C72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CF9265-753A-4102-AD2A-ECBD63CB3D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AB23B1C-AF6A-4E60-8108-66558417B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59497"/>
            <a:ext cx="7620000" cy="3777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B5EE7B-D29E-4901-B019-F5E388C0BEB3}"/>
              </a:ext>
            </a:extLst>
          </p:cNvPr>
          <p:cNvSpPr txBox="1"/>
          <p:nvPr/>
        </p:nvSpPr>
        <p:spPr>
          <a:xfrm>
            <a:off x="931700" y="4003459"/>
            <a:ext cx="341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Backup Systems &amp; Redundancy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041E8C-0D1A-4406-862E-2C9D71BABB2B}"/>
              </a:ext>
            </a:extLst>
          </p:cNvPr>
          <p:cNvSpPr/>
          <p:nvPr/>
        </p:nvSpPr>
        <p:spPr>
          <a:xfrm>
            <a:off x="957285" y="4206664"/>
            <a:ext cx="5840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Solution selection is usually dependent on the critical nature of an application. In critical applications, several levels of plant process and drive/motor protection are required. “Redundancy Levels”. </a:t>
            </a:r>
          </a:p>
          <a:p>
            <a:r>
              <a:rPr lang="en-US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This is common in applications such as Semiconductor and Data Center HVAC VFD Systems where no change in speed or torque of the associated motor can occur. The drawing illustrates N+3 Redundancy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3F23EB-4360-4248-9693-8797CEEF0D4F}"/>
              </a:ext>
            </a:extLst>
          </p:cNvPr>
          <p:cNvSpPr txBox="1"/>
          <p:nvPr/>
        </p:nvSpPr>
        <p:spPr>
          <a:xfrm>
            <a:off x="3976613" y="2225923"/>
            <a:ext cx="163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Distribution UPS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7AFF1-E918-4D69-97FA-E8B1F866CFDC}"/>
              </a:ext>
            </a:extLst>
          </p:cNvPr>
          <p:cNvSpPr txBox="1"/>
          <p:nvPr/>
        </p:nvSpPr>
        <p:spPr>
          <a:xfrm>
            <a:off x="4234675" y="3594350"/>
            <a:ext cx="111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Gen 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77771-293D-4A49-B8B8-238C2D21A1AD}"/>
              </a:ext>
            </a:extLst>
          </p:cNvPr>
          <p:cNvSpPr txBox="1"/>
          <p:nvPr/>
        </p:nvSpPr>
        <p:spPr>
          <a:xfrm>
            <a:off x="5867400" y="2567521"/>
            <a:ext cx="106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Process Level VFD Backup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6EDBC4-7D7A-42FC-AD43-FEE9DAFD3B95}"/>
              </a:ext>
            </a:extLst>
          </p:cNvPr>
          <p:cNvSpPr txBox="1">
            <a:spLocks/>
          </p:cNvSpPr>
          <p:nvPr/>
        </p:nvSpPr>
        <p:spPr>
          <a:xfrm>
            <a:off x="76200" y="563530"/>
            <a:ext cx="2210614" cy="371761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Plant Redundancy </a:t>
            </a:r>
          </a:p>
        </p:txBody>
      </p:sp>
    </p:spTree>
    <p:extLst>
      <p:ext uri="{BB962C8B-B14F-4D97-AF65-F5344CB8AC3E}">
        <p14:creationId xmlns:p14="http://schemas.microsoft.com/office/powerpoint/2010/main" val="3900989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1133</Words>
  <Application>Microsoft Office PowerPoint</Application>
  <PresentationFormat>On-screen Show (16:9)</PresentationFormat>
  <Paragraphs>158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Bonitron, Inc.</vt:lpstr>
      <vt:lpstr>Power Quality Problems with VFD’s</vt:lpstr>
      <vt:lpstr>Understanding Ride-Thru</vt:lpstr>
      <vt:lpstr>Current Industry Ride Thru Solutions</vt:lpstr>
      <vt:lpstr>Uninterruptible Power for Drives</vt:lpstr>
      <vt:lpstr>Bonitron UPD Advantages</vt:lpstr>
      <vt:lpstr>Bonitron Uninterruptable Power For Drives</vt:lpstr>
      <vt:lpstr>Energy Storage Options</vt:lpstr>
      <vt:lpstr>Critical Process Protection</vt:lpstr>
      <vt:lpstr>PowerPoint Presentation</vt:lpstr>
      <vt:lpstr>Bonitron UPD Systems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Bonitron, Inc</dc:title>
  <dc:creator>Todd</dc:creator>
  <cp:lastModifiedBy>Tim Smith</cp:lastModifiedBy>
  <cp:revision>8</cp:revision>
  <dcterms:created xsi:type="dcterms:W3CDTF">2023-03-29T14:22:22Z</dcterms:created>
  <dcterms:modified xsi:type="dcterms:W3CDTF">2023-04-04T16:01:20Z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2023-03-29T00:00:00Z</vt:filetime>
  </property>
  <property fmtid="{D5CDD505-2E9C-101B-9397-08002B2CF9AE}" pid="5" name="Producer">
    <vt:lpwstr>Microsoft® PowerPoint® 2013</vt:lpwstr>
  </property>
</Properties>
</file>